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3" r:id="rId9"/>
    <p:sldId id="265" r:id="rId10"/>
    <p:sldId id="266" r:id="rId11"/>
    <p:sldId id="267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152" autoAdjust="0"/>
  </p:normalViewPr>
  <p:slideViewPr>
    <p:cSldViewPr snapToGrid="0">
      <p:cViewPr varScale="1">
        <p:scale>
          <a:sx n="74" d="100"/>
          <a:sy n="74" d="100"/>
        </p:scale>
        <p:origin x="10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B50FD5-D356-4277-8E8D-F86A1B99B3E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3691103-3B21-4161-823F-DF989B0F4635}">
      <dgm:prSet phldrT="[Texte]"/>
      <dgm:spPr>
        <a:solidFill>
          <a:srgbClr val="002060"/>
        </a:solidFill>
        <a:ln w="38100">
          <a:solidFill>
            <a:srgbClr val="FFFF00"/>
          </a:solidFill>
        </a:ln>
      </dgm:spPr>
      <dgm:t>
        <a:bodyPr/>
        <a:lstStyle/>
        <a:p>
          <a:r>
            <a:rPr lang="fr-FR" dirty="0" smtClean="0"/>
            <a:t>PROGRAMME</a:t>
          </a:r>
          <a:endParaRPr lang="fr-FR" dirty="0"/>
        </a:p>
      </dgm:t>
    </dgm:pt>
    <dgm:pt modelId="{83C9410A-1C14-4600-B7A6-9D4046C56FFC}" type="parTrans" cxnId="{E90C3035-7E97-4FFA-9C15-CD5243755D39}">
      <dgm:prSet/>
      <dgm:spPr/>
      <dgm:t>
        <a:bodyPr/>
        <a:lstStyle/>
        <a:p>
          <a:endParaRPr lang="fr-FR"/>
        </a:p>
      </dgm:t>
    </dgm:pt>
    <dgm:pt modelId="{06017D57-F00F-4900-9FCE-771F8A8A91CB}" type="sibTrans" cxnId="{E90C3035-7E97-4FFA-9C15-CD5243755D39}">
      <dgm:prSet/>
      <dgm:spPr/>
      <dgm:t>
        <a:bodyPr/>
        <a:lstStyle/>
        <a:p>
          <a:endParaRPr lang="fr-FR"/>
        </a:p>
      </dgm:t>
    </dgm:pt>
    <dgm:pt modelId="{EA0FF869-35F9-4B30-B028-6C70BAFF8ABF}">
      <dgm:prSet phldrT="[Texte]"/>
      <dgm:spPr>
        <a:ln w="28575">
          <a:solidFill>
            <a:srgbClr val="002060"/>
          </a:solidFill>
        </a:ln>
      </dgm:spPr>
      <dgm:t>
        <a:bodyPr/>
        <a:lstStyle/>
        <a:p>
          <a:r>
            <a:rPr lang="fr-FR" dirty="0" smtClean="0"/>
            <a:t>PREVENIR</a:t>
          </a:r>
          <a:endParaRPr lang="fr-FR" dirty="0"/>
        </a:p>
      </dgm:t>
    </dgm:pt>
    <dgm:pt modelId="{8CA3D7D9-9540-4F52-AA28-00A3B8AC31CE}" type="parTrans" cxnId="{68CEE1BC-895B-426D-971D-4389100ACB3D}">
      <dgm:prSet/>
      <dgm:spPr/>
      <dgm:t>
        <a:bodyPr/>
        <a:lstStyle/>
        <a:p>
          <a:endParaRPr lang="fr-FR"/>
        </a:p>
      </dgm:t>
    </dgm:pt>
    <dgm:pt modelId="{9B0E96A0-0392-44C2-9C54-59AF6FEB59B0}" type="sibTrans" cxnId="{68CEE1BC-895B-426D-971D-4389100ACB3D}">
      <dgm:prSet/>
      <dgm:spPr/>
      <dgm:t>
        <a:bodyPr/>
        <a:lstStyle/>
        <a:p>
          <a:endParaRPr lang="fr-FR"/>
        </a:p>
      </dgm:t>
    </dgm:pt>
    <dgm:pt modelId="{048DBDBF-FE84-46FC-96A2-0C9A95730976}">
      <dgm:prSet phldrT="[Texte]"/>
      <dgm:spPr>
        <a:ln w="28575">
          <a:solidFill>
            <a:srgbClr val="002060"/>
          </a:solidFill>
        </a:ln>
      </dgm:spPr>
      <dgm:t>
        <a:bodyPr/>
        <a:lstStyle/>
        <a:p>
          <a:r>
            <a:rPr lang="fr-FR" dirty="0" smtClean="0"/>
            <a:t>INFORMER</a:t>
          </a:r>
          <a:endParaRPr lang="fr-FR" dirty="0"/>
        </a:p>
      </dgm:t>
    </dgm:pt>
    <dgm:pt modelId="{5A66B477-EC96-41FA-8656-CDDE872AD4D2}" type="parTrans" cxnId="{24220A63-1E59-46C9-807A-6E315C7B5553}">
      <dgm:prSet/>
      <dgm:spPr/>
      <dgm:t>
        <a:bodyPr/>
        <a:lstStyle/>
        <a:p>
          <a:endParaRPr lang="fr-FR"/>
        </a:p>
      </dgm:t>
    </dgm:pt>
    <dgm:pt modelId="{7BFCACE2-7AE1-414B-9B94-A8B5C8269906}" type="sibTrans" cxnId="{24220A63-1E59-46C9-807A-6E315C7B5553}">
      <dgm:prSet/>
      <dgm:spPr/>
      <dgm:t>
        <a:bodyPr/>
        <a:lstStyle/>
        <a:p>
          <a:endParaRPr lang="fr-FR"/>
        </a:p>
      </dgm:t>
    </dgm:pt>
    <dgm:pt modelId="{9B173E4C-E96A-4A98-8378-3E92FDB9E4C9}">
      <dgm:prSet phldrT="[Texte]"/>
      <dgm:spPr>
        <a:ln w="28575">
          <a:solidFill>
            <a:srgbClr val="002060"/>
          </a:solidFill>
        </a:ln>
      </dgm:spPr>
      <dgm:t>
        <a:bodyPr/>
        <a:lstStyle/>
        <a:p>
          <a:r>
            <a:rPr lang="fr-FR" dirty="0" smtClean="0"/>
            <a:t>TRAITER</a:t>
          </a:r>
          <a:endParaRPr lang="fr-FR" dirty="0"/>
        </a:p>
      </dgm:t>
    </dgm:pt>
    <dgm:pt modelId="{D8B18965-0CA8-40E5-AE98-D29F7DC2CFBA}" type="parTrans" cxnId="{7DF9CD88-D45A-44A8-9DF8-7835207C640E}">
      <dgm:prSet/>
      <dgm:spPr/>
      <dgm:t>
        <a:bodyPr/>
        <a:lstStyle/>
        <a:p>
          <a:endParaRPr lang="fr-FR"/>
        </a:p>
      </dgm:t>
    </dgm:pt>
    <dgm:pt modelId="{FED8980F-9822-426C-A17A-769C71880CEA}" type="sibTrans" cxnId="{7DF9CD88-D45A-44A8-9DF8-7835207C640E}">
      <dgm:prSet/>
      <dgm:spPr/>
      <dgm:t>
        <a:bodyPr/>
        <a:lstStyle/>
        <a:p>
          <a:endParaRPr lang="fr-FR"/>
        </a:p>
      </dgm:t>
    </dgm:pt>
    <dgm:pt modelId="{956030D8-804D-4716-8BD0-F78FB1081805}" type="pres">
      <dgm:prSet presAssocID="{35B50FD5-D356-4277-8E8D-F86A1B99B3E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6D9EA15-0D3B-49EA-8518-903E16C642C9}" type="pres">
      <dgm:prSet presAssocID="{53691103-3B21-4161-823F-DF989B0F4635}" presName="centerShape" presStyleLbl="node0" presStyleIdx="0" presStyleCnt="1"/>
      <dgm:spPr/>
      <dgm:t>
        <a:bodyPr/>
        <a:lstStyle/>
        <a:p>
          <a:endParaRPr lang="fr-FR"/>
        </a:p>
      </dgm:t>
    </dgm:pt>
    <dgm:pt modelId="{D5CCB484-E99B-4B01-80B0-B0B15D461F01}" type="pres">
      <dgm:prSet presAssocID="{EA0FF869-35F9-4B30-B028-6C70BAFF8ABF}" presName="node" presStyleLbl="node1" presStyleIdx="0" presStyleCnt="3" custScaleX="148587" custRadScaleRad="1007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ECCB9B-0267-4892-806C-B7E4E17A9419}" type="pres">
      <dgm:prSet presAssocID="{EA0FF869-35F9-4B30-B028-6C70BAFF8ABF}" presName="dummy" presStyleCnt="0"/>
      <dgm:spPr/>
    </dgm:pt>
    <dgm:pt modelId="{B2B34AAE-BC3A-45D4-B68C-25477174A9EE}" type="pres">
      <dgm:prSet presAssocID="{9B0E96A0-0392-44C2-9C54-59AF6FEB59B0}" presName="sibTrans" presStyleLbl="sibTrans2D1" presStyleIdx="0" presStyleCnt="3"/>
      <dgm:spPr/>
      <dgm:t>
        <a:bodyPr/>
        <a:lstStyle/>
        <a:p>
          <a:endParaRPr lang="fr-FR"/>
        </a:p>
      </dgm:t>
    </dgm:pt>
    <dgm:pt modelId="{18AD8003-3732-426F-AAE6-14959CD2C22C}" type="pres">
      <dgm:prSet presAssocID="{048DBDBF-FE84-46FC-96A2-0C9A95730976}" presName="node" presStyleLbl="node1" presStyleIdx="1" presStyleCnt="3" custScaleX="139576" custRadScaleRad="100671" custRadScaleInc="16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08EC70-7BDF-42D9-8D69-37752BF34219}" type="pres">
      <dgm:prSet presAssocID="{048DBDBF-FE84-46FC-96A2-0C9A95730976}" presName="dummy" presStyleCnt="0"/>
      <dgm:spPr/>
    </dgm:pt>
    <dgm:pt modelId="{65B3D42D-672B-4B02-9CC1-6817F5186F43}" type="pres">
      <dgm:prSet presAssocID="{7BFCACE2-7AE1-414B-9B94-A8B5C8269906}" presName="sibTrans" presStyleLbl="sibTrans2D1" presStyleIdx="1" presStyleCnt="3"/>
      <dgm:spPr/>
      <dgm:t>
        <a:bodyPr/>
        <a:lstStyle/>
        <a:p>
          <a:endParaRPr lang="fr-FR"/>
        </a:p>
      </dgm:t>
    </dgm:pt>
    <dgm:pt modelId="{D669820F-452D-4F01-A0A3-7E19E9E85F7B}" type="pres">
      <dgm:prSet presAssocID="{9B173E4C-E96A-4A98-8378-3E92FDB9E4C9}" presName="node" presStyleLbl="node1" presStyleIdx="2" presStyleCnt="3" custScaleX="1330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C756E3-4570-4841-B5D6-E30018BE8FDA}" type="pres">
      <dgm:prSet presAssocID="{9B173E4C-E96A-4A98-8378-3E92FDB9E4C9}" presName="dummy" presStyleCnt="0"/>
      <dgm:spPr/>
    </dgm:pt>
    <dgm:pt modelId="{5A1471AD-FBE5-4CFB-BD4B-94D5F6B0E010}" type="pres">
      <dgm:prSet presAssocID="{FED8980F-9822-426C-A17A-769C71880CEA}" presName="sibTrans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F8902341-14AA-49CA-B8F9-DC08272C1B73}" type="presOf" srcId="{048DBDBF-FE84-46FC-96A2-0C9A95730976}" destId="{18AD8003-3732-426F-AAE6-14959CD2C22C}" srcOrd="0" destOrd="0" presId="urn:microsoft.com/office/officeart/2005/8/layout/radial6"/>
    <dgm:cxn modelId="{DFB17FDD-81C1-4711-8104-4D840F6E0C92}" type="presOf" srcId="{EA0FF869-35F9-4B30-B028-6C70BAFF8ABF}" destId="{D5CCB484-E99B-4B01-80B0-B0B15D461F01}" srcOrd="0" destOrd="0" presId="urn:microsoft.com/office/officeart/2005/8/layout/radial6"/>
    <dgm:cxn modelId="{EF08CCEC-7AA0-42CD-B937-EF0760449AA4}" type="presOf" srcId="{9B173E4C-E96A-4A98-8378-3E92FDB9E4C9}" destId="{D669820F-452D-4F01-A0A3-7E19E9E85F7B}" srcOrd="0" destOrd="0" presId="urn:microsoft.com/office/officeart/2005/8/layout/radial6"/>
    <dgm:cxn modelId="{596F806B-1B2B-4F99-8FF4-1AE16A875CC9}" type="presOf" srcId="{FED8980F-9822-426C-A17A-769C71880CEA}" destId="{5A1471AD-FBE5-4CFB-BD4B-94D5F6B0E010}" srcOrd="0" destOrd="0" presId="urn:microsoft.com/office/officeart/2005/8/layout/radial6"/>
    <dgm:cxn modelId="{24220A63-1E59-46C9-807A-6E315C7B5553}" srcId="{53691103-3B21-4161-823F-DF989B0F4635}" destId="{048DBDBF-FE84-46FC-96A2-0C9A95730976}" srcOrd="1" destOrd="0" parTransId="{5A66B477-EC96-41FA-8656-CDDE872AD4D2}" sibTransId="{7BFCACE2-7AE1-414B-9B94-A8B5C8269906}"/>
    <dgm:cxn modelId="{49CB4E9D-50FA-4606-ACC4-5ED8D5B03C98}" type="presOf" srcId="{9B0E96A0-0392-44C2-9C54-59AF6FEB59B0}" destId="{B2B34AAE-BC3A-45D4-B68C-25477174A9EE}" srcOrd="0" destOrd="0" presId="urn:microsoft.com/office/officeart/2005/8/layout/radial6"/>
    <dgm:cxn modelId="{A60CC664-5DD3-494F-A286-2E5401B1ADEA}" type="presOf" srcId="{7BFCACE2-7AE1-414B-9B94-A8B5C8269906}" destId="{65B3D42D-672B-4B02-9CC1-6817F5186F43}" srcOrd="0" destOrd="0" presId="urn:microsoft.com/office/officeart/2005/8/layout/radial6"/>
    <dgm:cxn modelId="{7DF9CD88-D45A-44A8-9DF8-7835207C640E}" srcId="{53691103-3B21-4161-823F-DF989B0F4635}" destId="{9B173E4C-E96A-4A98-8378-3E92FDB9E4C9}" srcOrd="2" destOrd="0" parTransId="{D8B18965-0CA8-40E5-AE98-D29F7DC2CFBA}" sibTransId="{FED8980F-9822-426C-A17A-769C71880CEA}"/>
    <dgm:cxn modelId="{68CEE1BC-895B-426D-971D-4389100ACB3D}" srcId="{53691103-3B21-4161-823F-DF989B0F4635}" destId="{EA0FF869-35F9-4B30-B028-6C70BAFF8ABF}" srcOrd="0" destOrd="0" parTransId="{8CA3D7D9-9540-4F52-AA28-00A3B8AC31CE}" sibTransId="{9B0E96A0-0392-44C2-9C54-59AF6FEB59B0}"/>
    <dgm:cxn modelId="{E90C3035-7E97-4FFA-9C15-CD5243755D39}" srcId="{35B50FD5-D356-4277-8E8D-F86A1B99B3EA}" destId="{53691103-3B21-4161-823F-DF989B0F4635}" srcOrd="0" destOrd="0" parTransId="{83C9410A-1C14-4600-B7A6-9D4046C56FFC}" sibTransId="{06017D57-F00F-4900-9FCE-771F8A8A91CB}"/>
    <dgm:cxn modelId="{05571E57-1CA8-4F1E-8573-FFE25371AB5A}" type="presOf" srcId="{53691103-3B21-4161-823F-DF989B0F4635}" destId="{E6D9EA15-0D3B-49EA-8518-903E16C642C9}" srcOrd="0" destOrd="0" presId="urn:microsoft.com/office/officeart/2005/8/layout/radial6"/>
    <dgm:cxn modelId="{FFA732B2-256A-4BAC-A723-D09980FC9B84}" type="presOf" srcId="{35B50FD5-D356-4277-8E8D-F86A1B99B3EA}" destId="{956030D8-804D-4716-8BD0-F78FB1081805}" srcOrd="0" destOrd="0" presId="urn:microsoft.com/office/officeart/2005/8/layout/radial6"/>
    <dgm:cxn modelId="{423A3E4F-083B-4225-9544-8F07BCCF0F81}" type="presParOf" srcId="{956030D8-804D-4716-8BD0-F78FB1081805}" destId="{E6D9EA15-0D3B-49EA-8518-903E16C642C9}" srcOrd="0" destOrd="0" presId="urn:microsoft.com/office/officeart/2005/8/layout/radial6"/>
    <dgm:cxn modelId="{27F7B334-F481-4971-9342-1997A0D85871}" type="presParOf" srcId="{956030D8-804D-4716-8BD0-F78FB1081805}" destId="{D5CCB484-E99B-4B01-80B0-B0B15D461F01}" srcOrd="1" destOrd="0" presId="urn:microsoft.com/office/officeart/2005/8/layout/radial6"/>
    <dgm:cxn modelId="{858558E9-4CC5-4ACC-8033-BFAAC2AF4150}" type="presParOf" srcId="{956030D8-804D-4716-8BD0-F78FB1081805}" destId="{D5ECCB9B-0267-4892-806C-B7E4E17A9419}" srcOrd="2" destOrd="0" presId="urn:microsoft.com/office/officeart/2005/8/layout/radial6"/>
    <dgm:cxn modelId="{DB0CAA7D-0555-4BB6-8455-B28A0F496A82}" type="presParOf" srcId="{956030D8-804D-4716-8BD0-F78FB1081805}" destId="{B2B34AAE-BC3A-45D4-B68C-25477174A9EE}" srcOrd="3" destOrd="0" presId="urn:microsoft.com/office/officeart/2005/8/layout/radial6"/>
    <dgm:cxn modelId="{F838E4B5-EA33-4B06-902C-C5A51BA0AB73}" type="presParOf" srcId="{956030D8-804D-4716-8BD0-F78FB1081805}" destId="{18AD8003-3732-426F-AAE6-14959CD2C22C}" srcOrd="4" destOrd="0" presId="urn:microsoft.com/office/officeart/2005/8/layout/radial6"/>
    <dgm:cxn modelId="{F54E3BAB-BECD-40FB-B65C-D740BD9F6F70}" type="presParOf" srcId="{956030D8-804D-4716-8BD0-F78FB1081805}" destId="{2908EC70-7BDF-42D9-8D69-37752BF34219}" srcOrd="5" destOrd="0" presId="urn:microsoft.com/office/officeart/2005/8/layout/radial6"/>
    <dgm:cxn modelId="{51AA657A-11B4-4214-AC06-DB6F912E451E}" type="presParOf" srcId="{956030D8-804D-4716-8BD0-F78FB1081805}" destId="{65B3D42D-672B-4B02-9CC1-6817F5186F43}" srcOrd="6" destOrd="0" presId="urn:microsoft.com/office/officeart/2005/8/layout/radial6"/>
    <dgm:cxn modelId="{2CFF7362-F91E-4CA6-ABD4-06D018691BB3}" type="presParOf" srcId="{956030D8-804D-4716-8BD0-F78FB1081805}" destId="{D669820F-452D-4F01-A0A3-7E19E9E85F7B}" srcOrd="7" destOrd="0" presId="urn:microsoft.com/office/officeart/2005/8/layout/radial6"/>
    <dgm:cxn modelId="{099F9DB7-4D8E-4D4C-8640-07205FBE3D92}" type="presParOf" srcId="{956030D8-804D-4716-8BD0-F78FB1081805}" destId="{87C756E3-4570-4841-B5D6-E30018BE8FDA}" srcOrd="8" destOrd="0" presId="urn:microsoft.com/office/officeart/2005/8/layout/radial6"/>
    <dgm:cxn modelId="{1DC6F36F-7D51-4C6F-819D-4526956E6CA6}" type="presParOf" srcId="{956030D8-804D-4716-8BD0-F78FB1081805}" destId="{5A1471AD-FBE5-4CFB-BD4B-94D5F6B0E010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038B8E-0724-490A-BC15-46A79B53158A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D8AD5A0-290B-4DE4-B535-45FCE0CCE4AD}">
      <dgm:prSet phldrT="[Texte]"/>
      <dgm:spPr/>
      <dgm:t>
        <a:bodyPr/>
        <a:lstStyle/>
        <a:p>
          <a:r>
            <a:rPr lang="fr-FR" dirty="0" smtClean="0"/>
            <a:t>Le harcèlement est un délit </a:t>
          </a:r>
        </a:p>
        <a:p>
          <a:r>
            <a:rPr lang="fr-FR" dirty="0" smtClean="0">
              <a:solidFill>
                <a:srgbClr val="FF0000"/>
              </a:solidFill>
            </a:rPr>
            <a:t>4/8/2014</a:t>
          </a:r>
          <a:endParaRPr lang="fr-FR" dirty="0">
            <a:solidFill>
              <a:srgbClr val="FF0000"/>
            </a:solidFill>
          </a:endParaRPr>
        </a:p>
      </dgm:t>
    </dgm:pt>
    <dgm:pt modelId="{2E8718D8-558F-4E2C-8D7B-EB42B4D6D20F}" type="parTrans" cxnId="{FE249D38-F271-49F4-A06E-9F9630EB42D4}">
      <dgm:prSet/>
      <dgm:spPr/>
      <dgm:t>
        <a:bodyPr/>
        <a:lstStyle/>
        <a:p>
          <a:endParaRPr lang="fr-FR"/>
        </a:p>
      </dgm:t>
    </dgm:pt>
    <dgm:pt modelId="{458C6523-D77C-4A0F-BB36-6D7F5F731A56}" type="sibTrans" cxnId="{FE249D38-F271-49F4-A06E-9F9630EB42D4}">
      <dgm:prSet/>
      <dgm:spPr/>
      <dgm:t>
        <a:bodyPr/>
        <a:lstStyle/>
        <a:p>
          <a:endParaRPr lang="fr-FR"/>
        </a:p>
      </dgm:t>
    </dgm:pt>
    <dgm:pt modelId="{C8A6CF69-5455-43E1-AD05-CC7DE2E86917}">
      <dgm:prSet phldrT="[Texte]"/>
      <dgm:spPr/>
      <dgm:t>
        <a:bodyPr/>
        <a:lstStyle/>
        <a:p>
          <a:r>
            <a:rPr lang="fr-FR" dirty="0" smtClean="0"/>
            <a:t>Interdiction de diffusion de photos intimes</a:t>
          </a:r>
        </a:p>
        <a:p>
          <a:r>
            <a:rPr lang="fr-FR" dirty="0" smtClean="0">
              <a:solidFill>
                <a:srgbClr val="FF0000"/>
              </a:solidFill>
            </a:rPr>
            <a:t>7/6/2016</a:t>
          </a:r>
          <a:endParaRPr lang="fr-FR" dirty="0">
            <a:solidFill>
              <a:srgbClr val="FF0000"/>
            </a:solidFill>
          </a:endParaRPr>
        </a:p>
      </dgm:t>
    </dgm:pt>
    <dgm:pt modelId="{2929F2FD-3658-4462-B14E-86D29239C156}" type="parTrans" cxnId="{B18E50FF-62BA-48D1-89A2-FFB468FB938D}">
      <dgm:prSet/>
      <dgm:spPr/>
      <dgm:t>
        <a:bodyPr/>
        <a:lstStyle/>
        <a:p>
          <a:endParaRPr lang="fr-FR"/>
        </a:p>
      </dgm:t>
    </dgm:pt>
    <dgm:pt modelId="{6DDF2C67-5CAA-4F1C-B90B-88C5EA193D61}" type="sibTrans" cxnId="{B18E50FF-62BA-48D1-89A2-FFB468FB938D}">
      <dgm:prSet/>
      <dgm:spPr/>
      <dgm:t>
        <a:bodyPr/>
        <a:lstStyle/>
        <a:p>
          <a:endParaRPr lang="fr-FR"/>
        </a:p>
      </dgm:t>
    </dgm:pt>
    <dgm:pt modelId="{EC5E162D-70F7-4401-BBB1-14A5CA43A773}">
      <dgm:prSet phldrT="[Texte]"/>
      <dgm:spPr/>
      <dgm:t>
        <a:bodyPr/>
        <a:lstStyle/>
        <a:p>
          <a:r>
            <a:rPr lang="fr-FR" dirty="0" smtClean="0"/>
            <a:t>Responsabilité de chaque acteur dans harcèlement de meute</a:t>
          </a:r>
        </a:p>
        <a:p>
          <a:r>
            <a:rPr lang="fr-FR" dirty="0" smtClean="0">
              <a:solidFill>
                <a:srgbClr val="FF0000"/>
              </a:solidFill>
            </a:rPr>
            <a:t>3/8/2018</a:t>
          </a:r>
          <a:endParaRPr lang="fr-FR" dirty="0">
            <a:solidFill>
              <a:srgbClr val="FF0000"/>
            </a:solidFill>
          </a:endParaRPr>
        </a:p>
      </dgm:t>
    </dgm:pt>
    <dgm:pt modelId="{48BDCC49-33A9-48D0-8DDB-B1E549DEDF74}" type="parTrans" cxnId="{DC2AA3DE-AE9A-4601-B4A4-2F7F78DBFA7E}">
      <dgm:prSet/>
      <dgm:spPr/>
      <dgm:t>
        <a:bodyPr/>
        <a:lstStyle/>
        <a:p>
          <a:endParaRPr lang="fr-FR"/>
        </a:p>
      </dgm:t>
    </dgm:pt>
    <dgm:pt modelId="{8D7CAE3F-27F9-42F6-9C86-D3F918AEA209}" type="sibTrans" cxnId="{DC2AA3DE-AE9A-4601-B4A4-2F7F78DBFA7E}">
      <dgm:prSet/>
      <dgm:spPr/>
      <dgm:t>
        <a:bodyPr/>
        <a:lstStyle/>
        <a:p>
          <a:endParaRPr lang="fr-FR"/>
        </a:p>
      </dgm:t>
    </dgm:pt>
    <dgm:pt modelId="{45C6A046-85C3-441F-A494-087C6BF59F4D}">
      <dgm:prSet phldrT="[Texte]"/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Obligation d’agir pour porter assistance</a:t>
          </a:r>
        </a:p>
        <a:p>
          <a:r>
            <a:rPr lang="fr-FR" dirty="0" smtClean="0">
              <a:solidFill>
                <a:srgbClr val="FF0000"/>
              </a:solidFill>
            </a:rPr>
            <a:t>3/8/2018</a:t>
          </a:r>
          <a:endParaRPr lang="fr-FR" dirty="0">
            <a:solidFill>
              <a:srgbClr val="FF0000"/>
            </a:solidFill>
          </a:endParaRPr>
        </a:p>
      </dgm:t>
    </dgm:pt>
    <dgm:pt modelId="{0D57AD30-6282-4ED5-9EBE-07EE92E3A02B}" type="parTrans" cxnId="{A96165CF-86FC-40BE-8FE4-B25D7C2A1009}">
      <dgm:prSet/>
      <dgm:spPr/>
      <dgm:t>
        <a:bodyPr/>
        <a:lstStyle/>
        <a:p>
          <a:endParaRPr lang="fr-FR"/>
        </a:p>
      </dgm:t>
    </dgm:pt>
    <dgm:pt modelId="{519F4B89-28A0-4068-A008-A73FC508FD3E}" type="sibTrans" cxnId="{A96165CF-86FC-40BE-8FE4-B25D7C2A1009}">
      <dgm:prSet/>
      <dgm:spPr/>
      <dgm:t>
        <a:bodyPr/>
        <a:lstStyle/>
        <a:p>
          <a:endParaRPr lang="fr-FR"/>
        </a:p>
      </dgm:t>
    </dgm:pt>
    <dgm:pt modelId="{64FA9A1E-A476-4E0A-B47E-5E012FCC3C0F}">
      <dgm:prSet phldrT="[Texte]"/>
      <dgm:spPr/>
      <dgm:t>
        <a:bodyPr/>
        <a:lstStyle/>
        <a:p>
          <a:r>
            <a:rPr lang="fr-FR" dirty="0" smtClean="0"/>
            <a:t>Droit pour chaque élève de vivre sa scolarité sans souffrir de harcèlement</a:t>
          </a:r>
        </a:p>
        <a:p>
          <a:r>
            <a:rPr lang="fr-FR" dirty="0" smtClean="0">
              <a:solidFill>
                <a:srgbClr val="FF0000"/>
              </a:solidFill>
            </a:rPr>
            <a:t>26/7/2019</a:t>
          </a:r>
          <a:endParaRPr lang="fr-FR" dirty="0"/>
        </a:p>
      </dgm:t>
    </dgm:pt>
    <dgm:pt modelId="{AEBCFC48-0F48-43EA-BFAE-DE00A1B47A8C}" type="parTrans" cxnId="{2A2CD15C-ACD9-412E-B5C1-6BC2B92AE002}">
      <dgm:prSet/>
      <dgm:spPr/>
      <dgm:t>
        <a:bodyPr/>
        <a:lstStyle/>
        <a:p>
          <a:endParaRPr lang="fr-FR"/>
        </a:p>
      </dgm:t>
    </dgm:pt>
    <dgm:pt modelId="{CBE04BE6-09C7-4194-BBFD-999989ECE771}" type="sibTrans" cxnId="{2A2CD15C-ACD9-412E-B5C1-6BC2B92AE002}">
      <dgm:prSet/>
      <dgm:spPr/>
      <dgm:t>
        <a:bodyPr/>
        <a:lstStyle/>
        <a:p>
          <a:endParaRPr lang="fr-FR"/>
        </a:p>
      </dgm:t>
    </dgm:pt>
    <dgm:pt modelId="{C62CF052-E7A4-4CA0-A8BB-4AD1BFCCFA18}" type="pres">
      <dgm:prSet presAssocID="{85038B8E-0724-490A-BC15-46A79B5315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7564FF6-CDCA-405F-999A-882593D3792E}" type="pres">
      <dgm:prSet presAssocID="{3D8AD5A0-290B-4DE4-B535-45FCE0CCE4A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D7B181-3D80-46EA-BD1A-A8F2CABD6FDB}" type="pres">
      <dgm:prSet presAssocID="{458C6523-D77C-4A0F-BB36-6D7F5F731A56}" presName="sibTrans" presStyleCnt="0"/>
      <dgm:spPr/>
    </dgm:pt>
    <dgm:pt modelId="{5FDE2411-9227-41B8-B0DB-D11F32C005E0}" type="pres">
      <dgm:prSet presAssocID="{C8A6CF69-5455-43E1-AD05-CC7DE2E8691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B39612-3D1B-4CFA-AC2B-E2DEC1446A63}" type="pres">
      <dgm:prSet presAssocID="{6DDF2C67-5CAA-4F1C-B90B-88C5EA193D61}" presName="sibTrans" presStyleCnt="0"/>
      <dgm:spPr/>
    </dgm:pt>
    <dgm:pt modelId="{2CD724FB-F982-4B9A-841B-5C24DC96BE84}" type="pres">
      <dgm:prSet presAssocID="{EC5E162D-70F7-4401-BBB1-14A5CA43A77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15C357-9E42-40F0-B665-992A462BB4F5}" type="pres">
      <dgm:prSet presAssocID="{8D7CAE3F-27F9-42F6-9C86-D3F918AEA209}" presName="sibTrans" presStyleCnt="0"/>
      <dgm:spPr/>
    </dgm:pt>
    <dgm:pt modelId="{BAE0557B-C49C-439D-94E4-605599282D2A}" type="pres">
      <dgm:prSet presAssocID="{45C6A046-85C3-441F-A494-087C6BF59F4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33771B-2E09-497B-9B10-C107B7589FD8}" type="pres">
      <dgm:prSet presAssocID="{519F4B89-28A0-4068-A008-A73FC508FD3E}" presName="sibTrans" presStyleCnt="0"/>
      <dgm:spPr/>
    </dgm:pt>
    <dgm:pt modelId="{211FF01F-91B9-4D70-8554-80B70BED271B}" type="pres">
      <dgm:prSet presAssocID="{64FA9A1E-A476-4E0A-B47E-5E012FCC3C0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E5EAF94-3F46-462C-91D2-DFDDA13C8AED}" type="presOf" srcId="{64FA9A1E-A476-4E0A-B47E-5E012FCC3C0F}" destId="{211FF01F-91B9-4D70-8554-80B70BED271B}" srcOrd="0" destOrd="0" presId="urn:microsoft.com/office/officeart/2005/8/layout/default#1"/>
    <dgm:cxn modelId="{47A08A98-92E4-4679-819A-639982031D56}" type="presOf" srcId="{85038B8E-0724-490A-BC15-46A79B53158A}" destId="{C62CF052-E7A4-4CA0-A8BB-4AD1BFCCFA18}" srcOrd="0" destOrd="0" presId="urn:microsoft.com/office/officeart/2005/8/layout/default#1"/>
    <dgm:cxn modelId="{A96165CF-86FC-40BE-8FE4-B25D7C2A1009}" srcId="{85038B8E-0724-490A-BC15-46A79B53158A}" destId="{45C6A046-85C3-441F-A494-087C6BF59F4D}" srcOrd="3" destOrd="0" parTransId="{0D57AD30-6282-4ED5-9EBE-07EE92E3A02B}" sibTransId="{519F4B89-28A0-4068-A008-A73FC508FD3E}"/>
    <dgm:cxn modelId="{95A75719-EC6B-4226-A423-FC6C38B928A1}" type="presOf" srcId="{EC5E162D-70F7-4401-BBB1-14A5CA43A773}" destId="{2CD724FB-F982-4B9A-841B-5C24DC96BE84}" srcOrd="0" destOrd="0" presId="urn:microsoft.com/office/officeart/2005/8/layout/default#1"/>
    <dgm:cxn modelId="{F6A21BE3-DCFA-4708-9855-2E3312A5F3E1}" type="presOf" srcId="{45C6A046-85C3-441F-A494-087C6BF59F4D}" destId="{BAE0557B-C49C-439D-94E4-605599282D2A}" srcOrd="0" destOrd="0" presId="urn:microsoft.com/office/officeart/2005/8/layout/default#1"/>
    <dgm:cxn modelId="{DC2AA3DE-AE9A-4601-B4A4-2F7F78DBFA7E}" srcId="{85038B8E-0724-490A-BC15-46A79B53158A}" destId="{EC5E162D-70F7-4401-BBB1-14A5CA43A773}" srcOrd="2" destOrd="0" parTransId="{48BDCC49-33A9-48D0-8DDB-B1E549DEDF74}" sibTransId="{8D7CAE3F-27F9-42F6-9C86-D3F918AEA209}"/>
    <dgm:cxn modelId="{B18E50FF-62BA-48D1-89A2-FFB468FB938D}" srcId="{85038B8E-0724-490A-BC15-46A79B53158A}" destId="{C8A6CF69-5455-43E1-AD05-CC7DE2E86917}" srcOrd="1" destOrd="0" parTransId="{2929F2FD-3658-4462-B14E-86D29239C156}" sibTransId="{6DDF2C67-5CAA-4F1C-B90B-88C5EA193D61}"/>
    <dgm:cxn modelId="{28FA85E8-CFD7-4D0A-BE0D-57C4D6F763C7}" type="presOf" srcId="{3D8AD5A0-290B-4DE4-B535-45FCE0CCE4AD}" destId="{87564FF6-CDCA-405F-999A-882593D3792E}" srcOrd="0" destOrd="0" presId="urn:microsoft.com/office/officeart/2005/8/layout/default#1"/>
    <dgm:cxn modelId="{6B99CC77-2FA9-4D39-B6F2-7F5A87468789}" type="presOf" srcId="{C8A6CF69-5455-43E1-AD05-CC7DE2E86917}" destId="{5FDE2411-9227-41B8-B0DB-D11F32C005E0}" srcOrd="0" destOrd="0" presId="urn:microsoft.com/office/officeart/2005/8/layout/default#1"/>
    <dgm:cxn modelId="{FE249D38-F271-49F4-A06E-9F9630EB42D4}" srcId="{85038B8E-0724-490A-BC15-46A79B53158A}" destId="{3D8AD5A0-290B-4DE4-B535-45FCE0CCE4AD}" srcOrd="0" destOrd="0" parTransId="{2E8718D8-558F-4E2C-8D7B-EB42B4D6D20F}" sibTransId="{458C6523-D77C-4A0F-BB36-6D7F5F731A56}"/>
    <dgm:cxn modelId="{2A2CD15C-ACD9-412E-B5C1-6BC2B92AE002}" srcId="{85038B8E-0724-490A-BC15-46A79B53158A}" destId="{64FA9A1E-A476-4E0A-B47E-5E012FCC3C0F}" srcOrd="4" destOrd="0" parTransId="{AEBCFC48-0F48-43EA-BFAE-DE00A1B47A8C}" sibTransId="{CBE04BE6-09C7-4194-BBFD-999989ECE771}"/>
    <dgm:cxn modelId="{79593F95-C120-48ED-BCF4-B9FCE9B2E016}" type="presParOf" srcId="{C62CF052-E7A4-4CA0-A8BB-4AD1BFCCFA18}" destId="{87564FF6-CDCA-405F-999A-882593D3792E}" srcOrd="0" destOrd="0" presId="urn:microsoft.com/office/officeart/2005/8/layout/default#1"/>
    <dgm:cxn modelId="{F14E6269-586C-4ACC-B6DC-14B66B146B70}" type="presParOf" srcId="{C62CF052-E7A4-4CA0-A8BB-4AD1BFCCFA18}" destId="{43D7B181-3D80-46EA-BD1A-A8F2CABD6FDB}" srcOrd="1" destOrd="0" presId="urn:microsoft.com/office/officeart/2005/8/layout/default#1"/>
    <dgm:cxn modelId="{3E1D5AAB-F157-43CC-8649-15405AC09153}" type="presParOf" srcId="{C62CF052-E7A4-4CA0-A8BB-4AD1BFCCFA18}" destId="{5FDE2411-9227-41B8-B0DB-D11F32C005E0}" srcOrd="2" destOrd="0" presId="urn:microsoft.com/office/officeart/2005/8/layout/default#1"/>
    <dgm:cxn modelId="{110D3625-37D7-4774-ACF7-4785B4C22232}" type="presParOf" srcId="{C62CF052-E7A4-4CA0-A8BB-4AD1BFCCFA18}" destId="{F1B39612-3D1B-4CFA-AC2B-E2DEC1446A63}" srcOrd="3" destOrd="0" presId="urn:microsoft.com/office/officeart/2005/8/layout/default#1"/>
    <dgm:cxn modelId="{B55D0992-A575-412A-83F0-518BEEAD41D2}" type="presParOf" srcId="{C62CF052-E7A4-4CA0-A8BB-4AD1BFCCFA18}" destId="{2CD724FB-F982-4B9A-841B-5C24DC96BE84}" srcOrd="4" destOrd="0" presId="urn:microsoft.com/office/officeart/2005/8/layout/default#1"/>
    <dgm:cxn modelId="{91FF9300-CBAB-4F0D-BF4E-FC94044770BA}" type="presParOf" srcId="{C62CF052-E7A4-4CA0-A8BB-4AD1BFCCFA18}" destId="{2F15C357-9E42-40F0-B665-992A462BB4F5}" srcOrd="5" destOrd="0" presId="urn:microsoft.com/office/officeart/2005/8/layout/default#1"/>
    <dgm:cxn modelId="{846B4621-88C4-4ED5-B2EA-5D1109B32C9D}" type="presParOf" srcId="{C62CF052-E7A4-4CA0-A8BB-4AD1BFCCFA18}" destId="{BAE0557B-C49C-439D-94E4-605599282D2A}" srcOrd="6" destOrd="0" presId="urn:microsoft.com/office/officeart/2005/8/layout/default#1"/>
    <dgm:cxn modelId="{2B1B8BFE-8E87-483F-B112-7E8914F6C965}" type="presParOf" srcId="{C62CF052-E7A4-4CA0-A8BB-4AD1BFCCFA18}" destId="{A633771B-2E09-497B-9B10-C107B7589FD8}" srcOrd="7" destOrd="0" presId="urn:microsoft.com/office/officeart/2005/8/layout/default#1"/>
    <dgm:cxn modelId="{59A27614-66BB-4380-B45F-7FC9511D9A10}" type="presParOf" srcId="{C62CF052-E7A4-4CA0-A8BB-4AD1BFCCFA18}" destId="{211FF01F-91B9-4D70-8554-80B70BED271B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471AD-FBE5-4CFB-BD4B-94D5F6B0E010}">
      <dsp:nvSpPr>
        <dsp:cNvPr id="0" name=""/>
        <dsp:cNvSpPr/>
      </dsp:nvSpPr>
      <dsp:spPr>
        <a:xfrm>
          <a:off x="2892286" y="701452"/>
          <a:ext cx="4694466" cy="4694466"/>
        </a:xfrm>
        <a:prstGeom prst="blockArc">
          <a:avLst>
            <a:gd name="adj1" fmla="val 8996625"/>
            <a:gd name="adj2" fmla="val 16201689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3D42D-672B-4B02-9CC1-6817F5186F43}">
      <dsp:nvSpPr>
        <dsp:cNvPr id="0" name=""/>
        <dsp:cNvSpPr/>
      </dsp:nvSpPr>
      <dsp:spPr>
        <a:xfrm>
          <a:off x="2902206" y="718770"/>
          <a:ext cx="4694466" cy="4694466"/>
        </a:xfrm>
        <a:prstGeom prst="blockArc">
          <a:avLst>
            <a:gd name="adj1" fmla="val 1826212"/>
            <a:gd name="adj2" fmla="val 9026549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B34AAE-BC3A-45D4-B68C-25477174A9EE}">
      <dsp:nvSpPr>
        <dsp:cNvPr id="0" name=""/>
        <dsp:cNvSpPr/>
      </dsp:nvSpPr>
      <dsp:spPr>
        <a:xfrm>
          <a:off x="2912532" y="701372"/>
          <a:ext cx="4694466" cy="4694466"/>
        </a:xfrm>
        <a:prstGeom prst="blockArc">
          <a:avLst>
            <a:gd name="adj1" fmla="val 16171332"/>
            <a:gd name="adj2" fmla="val 1856545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9EA15-0D3B-49EA-8518-903E16C642C9}">
      <dsp:nvSpPr>
        <dsp:cNvPr id="0" name=""/>
        <dsp:cNvSpPr/>
      </dsp:nvSpPr>
      <dsp:spPr>
        <a:xfrm>
          <a:off x="4160823" y="1970812"/>
          <a:ext cx="2159644" cy="2159644"/>
        </a:xfrm>
        <a:prstGeom prst="ellipse">
          <a:avLst/>
        </a:prstGeom>
        <a:solidFill>
          <a:srgbClr val="002060"/>
        </a:solidFill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PROGRAMME</a:t>
          </a:r>
          <a:endParaRPr lang="fr-FR" sz="1900" kern="1200" dirty="0"/>
        </a:p>
      </dsp:txBody>
      <dsp:txXfrm>
        <a:off x="4477096" y="2287085"/>
        <a:ext cx="1527098" cy="1527098"/>
      </dsp:txXfrm>
    </dsp:sp>
    <dsp:sp modelId="{D5CCB484-E99B-4B01-80B0-B0B15D461F01}">
      <dsp:nvSpPr>
        <dsp:cNvPr id="0" name=""/>
        <dsp:cNvSpPr/>
      </dsp:nvSpPr>
      <dsp:spPr>
        <a:xfrm>
          <a:off x="4117513" y="0"/>
          <a:ext cx="2246266" cy="15117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PREVENIR</a:t>
          </a:r>
          <a:endParaRPr lang="fr-FR" sz="1800" kern="1200" dirty="0"/>
        </a:p>
      </dsp:txBody>
      <dsp:txXfrm>
        <a:off x="4446471" y="221391"/>
        <a:ext cx="1588350" cy="1068969"/>
      </dsp:txXfrm>
    </dsp:sp>
    <dsp:sp modelId="{18AD8003-3732-426F-AAE6-14959CD2C22C}">
      <dsp:nvSpPr>
        <dsp:cNvPr id="0" name=""/>
        <dsp:cNvSpPr/>
      </dsp:nvSpPr>
      <dsp:spPr>
        <a:xfrm>
          <a:off x="6171252" y="3471639"/>
          <a:ext cx="2110042" cy="15117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INFORMER</a:t>
          </a:r>
          <a:endParaRPr lang="fr-FR" sz="1800" kern="1200" dirty="0"/>
        </a:p>
      </dsp:txBody>
      <dsp:txXfrm>
        <a:off x="6480260" y="3693030"/>
        <a:ext cx="1492026" cy="1068969"/>
      </dsp:txXfrm>
    </dsp:sp>
    <dsp:sp modelId="{D669820F-452D-4F01-A0A3-7E19E9E85F7B}">
      <dsp:nvSpPr>
        <dsp:cNvPr id="0" name=""/>
        <dsp:cNvSpPr/>
      </dsp:nvSpPr>
      <dsp:spPr>
        <a:xfrm>
          <a:off x="2249540" y="3441164"/>
          <a:ext cx="2010946" cy="15117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TRAITER</a:t>
          </a:r>
          <a:endParaRPr lang="fr-FR" sz="1800" kern="1200" dirty="0"/>
        </a:p>
      </dsp:txBody>
      <dsp:txXfrm>
        <a:off x="2544036" y="3662555"/>
        <a:ext cx="1421954" cy="10689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64FF6-CDCA-405F-999A-882593D3792E}">
      <dsp:nvSpPr>
        <dsp:cNvPr id="0" name=""/>
        <dsp:cNvSpPr/>
      </dsp:nvSpPr>
      <dsp:spPr>
        <a:xfrm>
          <a:off x="0" y="545782"/>
          <a:ext cx="3333749" cy="2000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harcèlement est un délit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rgbClr val="FF0000"/>
              </a:solidFill>
            </a:rPr>
            <a:t>4/8/2014</a:t>
          </a:r>
          <a:endParaRPr lang="fr-FR" sz="2400" kern="1200" dirty="0">
            <a:solidFill>
              <a:srgbClr val="FF0000"/>
            </a:solidFill>
          </a:endParaRPr>
        </a:p>
      </dsp:txBody>
      <dsp:txXfrm>
        <a:off x="0" y="545782"/>
        <a:ext cx="3333749" cy="2000250"/>
      </dsp:txXfrm>
    </dsp:sp>
    <dsp:sp modelId="{5FDE2411-9227-41B8-B0DB-D11F32C005E0}">
      <dsp:nvSpPr>
        <dsp:cNvPr id="0" name=""/>
        <dsp:cNvSpPr/>
      </dsp:nvSpPr>
      <dsp:spPr>
        <a:xfrm>
          <a:off x="3667124" y="545782"/>
          <a:ext cx="3333749" cy="2000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Interdiction de diffusion de photos intimes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rgbClr val="FF0000"/>
              </a:solidFill>
            </a:rPr>
            <a:t>7/6/2016</a:t>
          </a:r>
          <a:endParaRPr lang="fr-FR" sz="2400" kern="1200" dirty="0">
            <a:solidFill>
              <a:srgbClr val="FF0000"/>
            </a:solidFill>
          </a:endParaRPr>
        </a:p>
      </dsp:txBody>
      <dsp:txXfrm>
        <a:off x="3667124" y="545782"/>
        <a:ext cx="3333749" cy="2000250"/>
      </dsp:txXfrm>
    </dsp:sp>
    <dsp:sp modelId="{2CD724FB-F982-4B9A-841B-5C24DC96BE84}">
      <dsp:nvSpPr>
        <dsp:cNvPr id="0" name=""/>
        <dsp:cNvSpPr/>
      </dsp:nvSpPr>
      <dsp:spPr>
        <a:xfrm>
          <a:off x="7334250" y="545782"/>
          <a:ext cx="3333749" cy="2000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Responsabilité de chaque acteur dans harcèlement de meute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rgbClr val="FF0000"/>
              </a:solidFill>
            </a:rPr>
            <a:t>3/8/2018</a:t>
          </a:r>
          <a:endParaRPr lang="fr-FR" sz="2400" kern="1200" dirty="0">
            <a:solidFill>
              <a:srgbClr val="FF0000"/>
            </a:solidFill>
          </a:endParaRPr>
        </a:p>
      </dsp:txBody>
      <dsp:txXfrm>
        <a:off x="7334250" y="545782"/>
        <a:ext cx="3333749" cy="2000250"/>
      </dsp:txXfrm>
    </dsp:sp>
    <dsp:sp modelId="{BAE0557B-C49C-439D-94E4-605599282D2A}">
      <dsp:nvSpPr>
        <dsp:cNvPr id="0" name=""/>
        <dsp:cNvSpPr/>
      </dsp:nvSpPr>
      <dsp:spPr>
        <a:xfrm>
          <a:off x="1833562" y="2879407"/>
          <a:ext cx="3333749" cy="2000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</a:rPr>
            <a:t>Obligation d’agir pour porter assistance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rgbClr val="FF0000"/>
              </a:solidFill>
            </a:rPr>
            <a:t>3/8/2018</a:t>
          </a:r>
          <a:endParaRPr lang="fr-FR" sz="2400" kern="1200" dirty="0">
            <a:solidFill>
              <a:srgbClr val="FF0000"/>
            </a:solidFill>
          </a:endParaRPr>
        </a:p>
      </dsp:txBody>
      <dsp:txXfrm>
        <a:off x="1833562" y="2879407"/>
        <a:ext cx="3333749" cy="2000250"/>
      </dsp:txXfrm>
    </dsp:sp>
    <dsp:sp modelId="{211FF01F-91B9-4D70-8554-80B70BED271B}">
      <dsp:nvSpPr>
        <dsp:cNvPr id="0" name=""/>
        <dsp:cNvSpPr/>
      </dsp:nvSpPr>
      <dsp:spPr>
        <a:xfrm>
          <a:off x="5500687" y="2879407"/>
          <a:ext cx="3333749" cy="2000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Droit pour chaque élève de vivre sa scolarité sans souffrir de harcèlement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rgbClr val="FF0000"/>
              </a:solidFill>
            </a:rPr>
            <a:t>26/7/2019</a:t>
          </a:r>
          <a:endParaRPr lang="fr-FR" sz="2400" kern="1200" dirty="0"/>
        </a:p>
      </dsp:txBody>
      <dsp:txXfrm>
        <a:off x="5500687" y="2879407"/>
        <a:ext cx="3333749" cy="2000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018F0-9854-4D8A-94B4-EB7153B2B6CD}" type="datetimeFigureOut">
              <a:rPr lang="fr-FR" smtClean="0"/>
              <a:t>10/12/2024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20415-128D-4866-9F80-3F03810E7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725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strike="noStrike" spc="-1" dirty="0" smtClean="0">
                <a:solidFill>
                  <a:srgbClr val="000000"/>
                </a:solidFill>
                <a:latin typeface="+mn-lt"/>
              </a:rPr>
              <a:t>Le témoignage de Felix Radu permet d’évoquer différents éléments propres au harcèlement scolaire : la honte et la culpabilité de la victime, son incapacité à se défendre, son intense souffrance, l’effet du groupe, les réactions adultes qui ne sont pas toujours efficaces, le cyber harcèlement avec l’effet multiplicateur des réseaux sociaux…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0415-128D-4866-9F80-3F03810E76C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80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strike="noStrike" spc="-1" dirty="0" smtClean="0">
                <a:solidFill>
                  <a:srgbClr val="000000"/>
                </a:solidFill>
                <a:latin typeface="+mn-lt"/>
              </a:rPr>
              <a:t>Cette diapo permet de distinguer le harcèlement entre adultes du harcèlement scolaire, nommé également « intimidation ». Elle permet de mettre en lumière le rôle du groupe dans ce dernier cas, qui a conduit le psychologue suédois </a:t>
            </a:r>
            <a:r>
              <a:rPr lang="fr-FR" sz="1200" b="0" strike="noStrike" spc="-1" dirty="0" err="1" smtClean="0">
                <a:solidFill>
                  <a:srgbClr val="000000"/>
                </a:solidFill>
                <a:latin typeface="+mn-lt"/>
              </a:rPr>
              <a:t>Anatol</a:t>
            </a:r>
            <a:r>
              <a:rPr lang="fr-FR" sz="1200" b="0" strike="noStrike" spc="-1" dirty="0" smtClean="0">
                <a:solidFill>
                  <a:srgbClr val="000000"/>
                </a:solidFill>
                <a:latin typeface="+mn-lt"/>
              </a:rPr>
              <a:t> Pikas a développé sa démarche =&gt; déconstruire la dynamique du groupe et instaurer la préoccupation partagée. Nous y reviendrons plus tard dans le diaporama.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0415-128D-4866-9F80-3F03810E76C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729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4DCFEEA-C5BB-45A0-805A-A5BC2031BF50}" type="slidenum">
              <a:rPr/>
              <a:pPr lvl="0"/>
              <a:t>4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64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0415-128D-4866-9F80-3F03810E76C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985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lnSpc>
                <a:spcPct val="100000"/>
              </a:lnSpc>
              <a:buNone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Tous les adultes se mobilisent pour repérer les situations et intervenir précocement. La grille des signaux faibles est un appui pour l’observation.</a:t>
            </a:r>
          </a:p>
          <a:p>
            <a:pPr marL="216000" indent="0">
              <a:lnSpc>
                <a:spcPct val="100000"/>
              </a:lnSpc>
              <a:buNone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Les parents ont bien sûr leur rôle à jouer et doivent alerter l’école s’ils constatent un mal-être chez leur enfant, un changement d’attitude… Dès lors, l’équipe enseignante se mobilisera pour observer et intervenir rapidement le cas échéant.</a:t>
            </a:r>
          </a:p>
          <a:p>
            <a:pPr marL="216000" indent="0">
              <a:lnSpc>
                <a:spcPct val="100000"/>
              </a:lnSpc>
              <a:buNone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Insister sur le danger que représentent les réseaux sociaux, et la responsabilité parentale quant à leur usage par les enfants. Leur poser la question : que peuvent-ils faire en tant que parents pour prévenir ce danger ?</a:t>
            </a:r>
          </a:p>
        </p:txBody>
      </p:sp>
      <p:sp>
        <p:nvSpPr>
          <p:cNvPr id="248" name="PlaceHolder 3"/>
          <p:cNvSpPr>
            <a:spLocks noGrp="1"/>
          </p:cNvSpPr>
          <p:nvPr>
            <p:ph type="sldNum" idx="5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lang="fr-FR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2FB10B7-5B1E-4F8F-A7EA-88416E303DCE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pPr indent="0" algn="r">
                <a:lnSpc>
                  <a:spcPct val="100000"/>
                </a:lnSpc>
                <a:buNone/>
              </a:pPr>
              <a:t>7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7013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lnSpc>
                <a:spcPct val="100000"/>
              </a:lnSpc>
              <a:buNone/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</a:rPr>
              <a:t>Une équipe ressource harcèlement au niveau de la circonscription apporte son soutien à l’équipe enseignante pour analyser la situation et la traiter. Elle forme les équipes, notamment sur l’application de la méthode Pikas (</a:t>
            </a:r>
            <a:r>
              <a:rPr lang="fr-FR" sz="2000" b="0" strike="noStrike" spc="-1" dirty="0" smtClean="0">
                <a:solidFill>
                  <a:srgbClr val="000000"/>
                </a:solidFill>
                <a:latin typeface="Calibri"/>
              </a:rPr>
              <a:t>voir </a:t>
            </a:r>
            <a:r>
              <a:rPr lang="fr-FR" sz="2000" b="0" strike="noStrike" spc="-1" dirty="0">
                <a:solidFill>
                  <a:srgbClr val="000000"/>
                </a:solidFill>
                <a:latin typeface="Calibri"/>
              </a:rPr>
              <a:t>diapo ci-après).</a:t>
            </a:r>
          </a:p>
          <a:p>
            <a:pPr marL="216000" indent="0">
              <a:lnSpc>
                <a:spcPct val="100000"/>
              </a:lnSpc>
              <a:buNone/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</a:rPr>
              <a:t>Si cette méthode ne fonctionne pas, les décrets du 16 août 2023 ouvrent de nouvelles voies pour traiter le harcèlement.</a:t>
            </a:r>
          </a:p>
        </p:txBody>
      </p:sp>
      <p:sp>
        <p:nvSpPr>
          <p:cNvPr id="251" name="PlaceHolder 3"/>
          <p:cNvSpPr>
            <a:spLocks noGrp="1"/>
          </p:cNvSpPr>
          <p:nvPr>
            <p:ph type="sldNum" idx="5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lang="fr-FR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C866A6A-3332-43D7-836B-A74F8FCA6470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pPr indent="0" algn="r">
                <a:lnSpc>
                  <a:spcPct val="100000"/>
                </a:lnSpc>
                <a:buNone/>
              </a:pPr>
              <a:t>8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8987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0415-128D-4866-9F80-3F03810E76C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427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0415-128D-4866-9F80-3F03810E76C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85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>
                <a:solidFill>
                  <a:srgbClr val="0EB09D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pPr lvl="0"/>
            <a:fld id="{9086CBD2-D940-4439-8DB0-30E4A5D212AB}" type="slidenum">
              <a:rPr lang="fr-FR" smtClean="0"/>
              <a:pPr lvl="0"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0" indent="-143990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0" indent="-14399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7999"/>
            <a:ext cx="3360000" cy="3432001"/>
          </a:xfrm>
        </p:spPr>
        <p:txBody>
          <a:bodyPr/>
          <a:lstStyle>
            <a:lvl1pPr>
              <a:defRPr/>
            </a:lvl1pPr>
            <a:lvl2pPr>
              <a:buClr>
                <a:srgbClr val="0EB09D"/>
              </a:buClr>
              <a:defRPr/>
            </a:lvl2pPr>
            <a:lvl3pPr>
              <a:buClr>
                <a:srgbClr val="F1EE00"/>
              </a:buCl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1" y="2447999"/>
            <a:ext cx="3360000" cy="3432001"/>
          </a:xfrm>
        </p:spPr>
        <p:txBody>
          <a:bodyPr/>
          <a:lstStyle>
            <a:lvl1pPr>
              <a:defRPr/>
            </a:lvl1pPr>
            <a:lvl2pPr>
              <a:buClr>
                <a:srgbClr val="FFEA07"/>
              </a:buClr>
              <a:defRPr/>
            </a:lvl2pPr>
            <a:lvl3pPr>
              <a:buClr>
                <a:srgbClr val="FFEA07"/>
              </a:buCl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1" y="2447999"/>
            <a:ext cx="3360000" cy="3432001"/>
          </a:xfrm>
        </p:spPr>
        <p:txBody>
          <a:bodyPr/>
          <a:lstStyle>
            <a:lvl1pPr>
              <a:defRPr/>
            </a:lvl1pPr>
            <a:lvl2pPr>
              <a:buClr>
                <a:srgbClr val="FFEA07"/>
              </a:buClr>
              <a:defRPr/>
            </a:lvl2pPr>
            <a:lvl3pPr>
              <a:buClr>
                <a:srgbClr val="FFEA07"/>
              </a:buCl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3442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nauharcelement.education.gouv.fr/que-faire/mon-enfant-est-temoin/" TargetMode="External"/><Relationship Id="rId2" Type="http://schemas.openxmlformats.org/officeDocument/2006/relationships/hyperlink" Target="http://www.nonauharcelement.education.gouv.fr/que-faire/mon-enfant-est-victim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nonauharcelement.education.gouv.fr/que-faire/mon-enfant-est-auteur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lhsoUbtkJkk" TargetMode="Externa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LGr8m7Mfr0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chrome-extension://efaidnbmnnnibpcajpcglclefindmkaj/https:/eduscol.education.fr/document/42439/downloa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du programme </a:t>
            </a:r>
            <a:r>
              <a:rPr lang="fr-FR" dirty="0" err="1" smtClean="0"/>
              <a:t>pHARe</a:t>
            </a:r>
            <a:r>
              <a:rPr lang="fr-FR" dirty="0" smtClean="0"/>
              <a:t> aux parents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24861" y="5018589"/>
            <a:ext cx="2784008" cy="914400"/>
          </a:xfrm>
        </p:spPr>
        <p:txBody>
          <a:bodyPr/>
          <a:lstStyle/>
          <a:p>
            <a:r>
              <a:rPr lang="fr-FR" dirty="0" smtClean="0"/>
              <a:t>Dorothée Antczak</a:t>
            </a:r>
          </a:p>
          <a:p>
            <a:r>
              <a:rPr lang="fr-FR" dirty="0" smtClean="0"/>
              <a:t>CPC Arras IV</a:t>
            </a:r>
            <a:endParaRPr lang="fr-FR" dirty="0"/>
          </a:p>
        </p:txBody>
      </p:sp>
      <p:pic>
        <p:nvPicPr>
          <p:cNvPr id="4" name="Picture 2" descr="College Jean Zay DUNKERQUE » » logo pHARe"/>
          <p:cNvPicPr/>
          <p:nvPr/>
        </p:nvPicPr>
        <p:blipFill>
          <a:blip r:embed="rId2"/>
          <a:stretch/>
        </p:blipFill>
        <p:spPr>
          <a:xfrm>
            <a:off x="9422674" y="2263358"/>
            <a:ext cx="2420983" cy="2290354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62688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86739" y="151382"/>
            <a:ext cx="8051080" cy="840054"/>
          </a:xfr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ACCOMPAGNER LES PARENTS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64209" y="1319644"/>
            <a:ext cx="8827792" cy="4436919"/>
          </a:xfrm>
        </p:spPr>
        <p:txBody>
          <a:bodyPr>
            <a:normAutofit/>
          </a:bodyPr>
          <a:lstStyle/>
          <a:p>
            <a:r>
              <a:rPr lang="fr-FR" dirty="0"/>
              <a:t>Les parents sont associés au traitement de la situation et informés de leurs droits. Ils ne traitent pas la situation eux-mêmes: </a:t>
            </a:r>
          </a:p>
          <a:p>
            <a:r>
              <a:rPr lang="fr-FR" dirty="0"/>
              <a:t>fiche conseil aux parents de VICTIMES DE HARCELEMENT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>
                <a:solidFill>
                  <a:srgbClr val="7030A0"/>
                </a:solidFill>
                <a:hlinkClick r:id="rId2"/>
              </a:rPr>
              <a:t>http://www.nonauharcelement.education.gouv.fr/que-faire/mon-enfant-est-victime</a:t>
            </a:r>
            <a:endParaRPr lang="fr-FR" dirty="0">
              <a:solidFill>
                <a:srgbClr val="7030A0"/>
              </a:solidFill>
            </a:endParaRPr>
          </a:p>
          <a:p>
            <a:r>
              <a:rPr lang="fr-FR" dirty="0"/>
              <a:t>Fiche conseil aux parents de TEMOINS DE HARCELEMENT </a:t>
            </a:r>
            <a:r>
              <a:rPr lang="fr-FR" dirty="0">
                <a:hlinkClick r:id="rId3"/>
              </a:rPr>
              <a:t>https://www.nonauharcelement.education.gouv.fr/que-faire/mon-enfant-est-temoin/</a:t>
            </a:r>
            <a:endParaRPr lang="fr-FR" dirty="0"/>
          </a:p>
          <a:p>
            <a:r>
              <a:rPr lang="fr-FR" dirty="0"/>
              <a:t>Fiche conseil aux parents d’AUTEUR DE HARCELEMENT </a:t>
            </a:r>
            <a:r>
              <a:rPr lang="fr-FR" dirty="0">
                <a:hlinkClick r:id="rId4"/>
              </a:rPr>
              <a:t>https://www.nonauharcelement.education.gouv.fr/que-faire/mon-enfant-est-auteur/</a:t>
            </a:r>
            <a:endParaRPr lang="fr-FR" dirty="0"/>
          </a:p>
          <a:p>
            <a:r>
              <a:rPr lang="fr-FR" dirty="0"/>
              <a:t> 	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79719" y="5611623"/>
            <a:ext cx="7564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0000"/>
                </a:highlight>
              </a:rPr>
              <a:t>Il faut en parler pour trouver de l’aide et des solutions</a:t>
            </a:r>
          </a:p>
          <a:p>
            <a:r>
              <a:rPr lang="fr-FR" dirty="0"/>
              <a:t>                   </a:t>
            </a:r>
            <a:r>
              <a:rPr lang="fr-FR" dirty="0">
                <a:highlight>
                  <a:srgbClr val="FF0000"/>
                </a:highlight>
              </a:rPr>
              <a:t>Ne pas gérer soi-même la situation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701" y="1496291"/>
            <a:ext cx="2968944" cy="167207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135" y="3399394"/>
            <a:ext cx="2015684" cy="321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841090" y="228313"/>
            <a:ext cx="5240482" cy="1229091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Sensibilisation des parents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42" y="1457404"/>
            <a:ext cx="3505200" cy="470535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893" y="1552654"/>
            <a:ext cx="3371850" cy="4610100"/>
          </a:xfrm>
          <a:prstGeom prst="rect">
            <a:avLst/>
          </a:prstGeom>
        </p:spPr>
      </p:pic>
      <p:pic>
        <p:nvPicPr>
          <p:cNvPr id="6" name="Picture 2" descr="College Jean Zay DUNKERQUE » » logo pHARe"/>
          <p:cNvPicPr/>
          <p:nvPr/>
        </p:nvPicPr>
        <p:blipFill>
          <a:blip r:embed="rId4"/>
          <a:stretch/>
        </p:blipFill>
        <p:spPr>
          <a:xfrm>
            <a:off x="9081572" y="323563"/>
            <a:ext cx="2927520" cy="23868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20952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https://www.youtube.com/watch?v=lhsoUbtkJkk</a:t>
            </a:r>
            <a:br>
              <a:rPr lang="fr-FR" dirty="0">
                <a:solidFill>
                  <a:srgbClr val="002060"/>
                </a:solidFill>
              </a:rPr>
            </a:br>
            <a:endParaRPr lang="fr-FR" dirty="0"/>
          </a:p>
        </p:txBody>
      </p:sp>
      <p:pic>
        <p:nvPicPr>
          <p:cNvPr id="7" name="lhsoUbtkJk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700896" y="1278082"/>
            <a:ext cx="7906327" cy="4447309"/>
          </a:xfrm>
          <a:prstGeom prst="rect">
            <a:avLst/>
          </a:prstGeom>
        </p:spPr>
      </p:pic>
      <p:sp>
        <p:nvSpPr>
          <p:cNvPr id="5" name="Titre 2"/>
          <p:cNvSpPr txBox="1">
            <a:spLocks/>
          </p:cNvSpPr>
          <p:nvPr/>
        </p:nvSpPr>
        <p:spPr>
          <a:xfrm>
            <a:off x="553558" y="-166254"/>
            <a:ext cx="5074227" cy="8982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>
                <a:solidFill>
                  <a:srgbClr val="002060"/>
                </a:solidFill>
              </a:rPr>
              <a:t>Sensibilisation des parents </a:t>
            </a:r>
            <a:endParaRPr lang="fr-FR" dirty="0">
              <a:solidFill>
                <a:srgbClr val="002060"/>
              </a:solidFill>
            </a:endParaRPr>
          </a:p>
        </p:txBody>
      </p:sp>
      <p:pic>
        <p:nvPicPr>
          <p:cNvPr id="6" name="Espace réservé du contenu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3558" y="124225"/>
            <a:ext cx="3769406" cy="88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18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87482" y="99221"/>
            <a:ext cx="5770419" cy="898204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Sensibilisation des parents </a:t>
            </a:r>
            <a:endParaRPr lang="fr-FR" dirty="0">
              <a:solidFill>
                <a:srgbClr val="00206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136" y="1481571"/>
            <a:ext cx="8124825" cy="455295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99209" y="2101941"/>
            <a:ext cx="2299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2060"/>
                </a:solidFill>
              </a:rPr>
              <a:t>https://www.youtube.com/watch?v=STIeYgckJbc</a:t>
            </a:r>
          </a:p>
        </p:txBody>
      </p:sp>
      <p:pic>
        <p:nvPicPr>
          <p:cNvPr id="6" name="Espace réservé du contenu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3558" y="116634"/>
            <a:ext cx="3769406" cy="88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1391" y="55023"/>
            <a:ext cx="5884718" cy="898204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Sensibilisation des parents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3900" y="2008423"/>
            <a:ext cx="1956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2060"/>
                </a:solidFill>
              </a:rPr>
              <a:t>https://www.youtube.com/watch?v=XQBJ8fqQyzc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1789" y="1534906"/>
            <a:ext cx="8134350" cy="4562475"/>
          </a:xfrm>
          <a:prstGeom prst="rect">
            <a:avLst/>
          </a:prstGeom>
        </p:spPr>
      </p:pic>
      <p:pic>
        <p:nvPicPr>
          <p:cNvPr id="6" name="Espace réservé du contenu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3721" y="233097"/>
            <a:ext cx="3769406" cy="88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2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0LGr8m7Mfr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59824" y="809897"/>
            <a:ext cx="8019953" cy="529061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74469" y="1341120"/>
            <a:ext cx="2629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https://www.youtube.com/watch?v=0LGr8m7Mfr0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44137" y="2394857"/>
            <a:ext cx="256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Témoignage de l’écrivain Félix Radu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6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3"/>
          <a:srcRect l="20882" t="14232" r="19432" b="6796"/>
          <a:stretch/>
        </p:blipFill>
        <p:spPr>
          <a:xfrm>
            <a:off x="1308240" y="83520"/>
            <a:ext cx="8993880" cy="66906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25589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175960" y="528318"/>
            <a:ext cx="7157319" cy="960000"/>
          </a:xfrm>
        </p:spPr>
        <p:txBody>
          <a:bodyPr vert="horz" anchor="t"/>
          <a:lstStyle/>
          <a:p>
            <a:pPr lvl="0"/>
            <a:r>
              <a:rPr lang="fr-FR" sz="2903" dirty="0">
                <a:solidFill>
                  <a:srgbClr val="292475"/>
                </a:solidFill>
                <a:latin typeface="Marianne ExtraBold" panose="02000000000000000000" pitchFamily="2" charset="0"/>
              </a:rPr>
              <a:t>Qu’est-ce que le harcèlement entre élèves ?</a:t>
            </a:r>
          </a:p>
          <a:p>
            <a:pPr lvl="0"/>
            <a:endParaRPr lang="fr-FR" sz="3386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5"/>
          </p:nvPr>
        </p:nvSpPr>
        <p:spPr>
          <a:xfrm>
            <a:off x="4175960" y="1845920"/>
            <a:ext cx="3359882" cy="3720000"/>
          </a:xfrm>
        </p:spPr>
        <p:txBody>
          <a:bodyPr/>
          <a:lstStyle/>
          <a:p>
            <a:pPr lvl="0"/>
            <a:r>
              <a:rPr lang="fr-FR" sz="1693" dirty="0">
                <a:solidFill>
                  <a:srgbClr val="000000"/>
                </a:solidFill>
                <a:latin typeface="Marianne ExtraBold" panose="02000000000000000000" pitchFamily="2" charset="0"/>
                <a:cs typeface="Arial" pitchFamily="2"/>
              </a:rPr>
              <a:t>Les 3 caractéristiques du harcèlement en milieu scolaire : </a:t>
            </a:r>
          </a:p>
          <a:p>
            <a:pPr marL="207352" indent="-207352">
              <a:buFont typeface="Arial" panose="020B0604020202020204" pitchFamily="34" charset="0"/>
              <a:buChar char="•"/>
            </a:pP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La violence </a:t>
            </a:r>
          </a:p>
          <a:p>
            <a:pPr marL="207352" indent="-207352">
              <a:buFont typeface="Arial" panose="020B0604020202020204" pitchFamily="34" charset="0"/>
              <a:buChar char="•"/>
            </a:pP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La répétitivité </a:t>
            </a:r>
          </a:p>
          <a:p>
            <a:pPr marL="207352" indent="-207352">
              <a:buFont typeface="Arial" panose="020B0604020202020204" pitchFamily="34" charset="0"/>
              <a:buChar char="•"/>
            </a:pP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L’isolement de la victime </a:t>
            </a:r>
          </a:p>
          <a:p>
            <a:r>
              <a:rPr lang="fr-FR" sz="1693" dirty="0">
                <a:latin typeface="Marianne" panose="02000000000000000000" pitchFamily="2" charset="0"/>
              </a:rPr>
              <a:t>Le harcèlement se fonde généralement sur </a:t>
            </a:r>
            <a:r>
              <a:rPr lang="fr-FR" sz="1693" b="1" dirty="0">
                <a:latin typeface="Marianne" panose="02000000000000000000" pitchFamily="2" charset="0"/>
              </a:rPr>
              <a:t>le rejet de la différence et sur la stigmatisation </a:t>
            </a:r>
            <a:r>
              <a:rPr lang="fr-FR" sz="1693" dirty="0">
                <a:latin typeface="Marianne" panose="02000000000000000000" pitchFamily="2" charset="0"/>
              </a:rPr>
              <a:t>de certaines caractéristiques (l’apparence physique, le sexe, l’identité de genre, le handicap etc.) 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6"/>
          </p:nvPr>
        </p:nvSpPr>
        <p:spPr>
          <a:xfrm>
            <a:off x="8164262" y="1903111"/>
            <a:ext cx="3508469" cy="3626476"/>
          </a:xfrm>
        </p:spPr>
        <p:txBody>
          <a:bodyPr/>
          <a:lstStyle/>
          <a:p>
            <a:r>
              <a:rPr lang="fr-FR" sz="1693" dirty="0">
                <a:solidFill>
                  <a:srgbClr val="000000"/>
                </a:solidFill>
                <a:latin typeface="Marianne ExtraBold" panose="02000000000000000000" pitchFamily="2" charset="0"/>
                <a:cs typeface="Arial" pitchFamily="2"/>
              </a:rPr>
              <a:t>Que dit la loi ? </a:t>
            </a:r>
          </a:p>
          <a:p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Le code de l’éducation prévoit qu’aucun élève ne doit subir de harcèlement (art. L. 111-6).</a:t>
            </a:r>
          </a:p>
          <a:p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Le harcèlement scolaire est un délit pénal.</a:t>
            </a:r>
          </a:p>
          <a:p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Les peines de prison vont </a:t>
            </a:r>
            <a:r>
              <a:rPr lang="fr-FR" sz="1693" b="1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de 3 à 10 ans d’emprisonnement </a:t>
            </a: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et de </a:t>
            </a:r>
            <a:r>
              <a:rPr lang="fr-FR" sz="1693" b="1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45 000 € à 150 000 € d’amende </a:t>
            </a: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selon la gravité des faits (art. 222-33-2-3 du code pénal). </a:t>
            </a:r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3431458" y="5702103"/>
            <a:ext cx="8406581" cy="1097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177" dirty="0">
                <a:solidFill>
                  <a:srgbClr val="0EB09D"/>
                </a:solidFill>
                <a:latin typeface="Marianne ExtraBold" panose="02000000000000000000" pitchFamily="2" charset="0"/>
                <a:cs typeface="Arial" pitchFamily="2"/>
              </a:rPr>
              <a:t>En luttant contre harcèlement à l’école et toute forme de violence, </a:t>
            </a:r>
          </a:p>
          <a:p>
            <a:pPr lvl="0" algn="ctr"/>
            <a:r>
              <a:rPr lang="fr-FR" sz="2177" dirty="0">
                <a:solidFill>
                  <a:srgbClr val="0EB09D"/>
                </a:solidFill>
                <a:latin typeface="Marianne ExtraBold" panose="02000000000000000000" pitchFamily="2" charset="0"/>
                <a:cs typeface="Arial" pitchFamily="2"/>
              </a:rPr>
              <a:t>on agit sur le climat scolaire et le bien-être des élèves, </a:t>
            </a:r>
          </a:p>
          <a:p>
            <a:pPr lvl="0" algn="ctr"/>
            <a:r>
              <a:rPr lang="fr-FR" sz="2177" dirty="0">
                <a:solidFill>
                  <a:srgbClr val="0EB09D"/>
                </a:solidFill>
                <a:latin typeface="Marianne ExtraBold" panose="02000000000000000000" pitchFamily="2" charset="0"/>
                <a:cs typeface="Arial" pitchFamily="2"/>
              </a:rPr>
              <a:t>conditions indispensables pour la réussite de tous.</a:t>
            </a:r>
            <a:endParaRPr lang="fr-FR" sz="2177" b="1" dirty="0">
              <a:solidFill>
                <a:srgbClr val="0EB09D"/>
              </a:solidFill>
              <a:latin typeface="Marianne ExtraBold" panose="02000000000000000000" pitchFamily="2" charset="0"/>
              <a:cs typeface="Arial" pitchFamily="2"/>
            </a:endParaRPr>
          </a:p>
        </p:txBody>
      </p:sp>
      <p:sp>
        <p:nvSpPr>
          <p:cNvPr id="13" name="Sous-titre 2"/>
          <p:cNvSpPr txBox="1">
            <a:spLocks/>
          </p:cNvSpPr>
          <p:nvPr/>
        </p:nvSpPr>
        <p:spPr bwMode="gray">
          <a:xfrm rot="10800000" flipV="1">
            <a:off x="7230174" y="3359375"/>
            <a:ext cx="3867105" cy="162752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1008035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51"/>
              </a:spcAft>
              <a:buFont typeface="Arial" pitchFamily="34" charset="0"/>
              <a:buNone/>
              <a:defRPr sz="1158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805" indent="-79373" algn="l" defTabSz="1008035" rtl="0" eaLnBrk="1" latinLnBrk="0" hangingPunct="1">
              <a:lnSpc>
                <a:spcPct val="100000"/>
              </a:lnSpc>
              <a:spcBef>
                <a:spcPts val="661"/>
              </a:spcBef>
              <a:spcAft>
                <a:spcPts val="661"/>
              </a:spcAft>
              <a:buClr>
                <a:srgbClr val="0EB09D"/>
              </a:buClr>
              <a:buFont typeface="Arial" pitchFamily="34" charset="0"/>
              <a:buChar char="•"/>
              <a:defRPr sz="1047" b="1" kern="1200">
                <a:solidFill>
                  <a:srgbClr val="0EB09D"/>
                </a:solidFill>
                <a:latin typeface="+mn-lt"/>
                <a:ea typeface="+mn-ea"/>
                <a:cs typeface="+mn-cs"/>
              </a:defRPr>
            </a:lvl2pPr>
            <a:lvl3pPr marL="476237" indent="-79373" algn="l" defTabSz="1008035" rtl="0" eaLnBrk="1" latinLnBrk="0" hangingPunct="1">
              <a:lnSpc>
                <a:spcPct val="100000"/>
              </a:lnSpc>
              <a:spcBef>
                <a:spcPts val="110"/>
              </a:spcBef>
              <a:spcAft>
                <a:spcPts val="110"/>
              </a:spcAft>
              <a:buClr>
                <a:srgbClr val="FFEA07"/>
              </a:buClr>
              <a:buSzPct val="100000"/>
              <a:buFont typeface="Arial" pitchFamily="34" charset="0"/>
              <a:buChar char="•"/>
              <a:defRPr sz="9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4669" indent="-79373" algn="l" defTabSz="1008035" rtl="0" eaLnBrk="1" latinLnBrk="0" hangingPunct="1">
              <a:lnSpc>
                <a:spcPct val="100000"/>
              </a:lnSpc>
              <a:spcBef>
                <a:spcPts val="110"/>
              </a:spcBef>
              <a:spcAft>
                <a:spcPts val="110"/>
              </a:spcAft>
              <a:buSzPct val="100000"/>
              <a:buFont typeface="Arial" pitchFamily="34" charset="0"/>
              <a:buChar char="•"/>
              <a:defRPr sz="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2787" indent="-79373" algn="l" defTabSz="1008035" rtl="0" eaLnBrk="1" latinLnBrk="0" hangingPunct="1">
              <a:lnSpc>
                <a:spcPct val="100000"/>
              </a:lnSpc>
              <a:spcBef>
                <a:spcPts val="110"/>
              </a:spcBef>
              <a:spcAft>
                <a:spcPts val="110"/>
              </a:spcAft>
              <a:buSzPct val="100000"/>
              <a:buFont typeface="Arial" pitchFamily="34" charset="0"/>
              <a:buChar char="•"/>
              <a:defRPr sz="7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2095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6112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0130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4147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fr-FR" sz="1814" dirty="0">
              <a:solidFill>
                <a:srgbClr val="000000"/>
              </a:solidFill>
              <a:latin typeface="Marianne ExtraBold" panose="02000000000000000000" pitchFamily="2" charset="0"/>
              <a:cs typeface="Arial" pitchFamily="2"/>
            </a:endParaRPr>
          </a:p>
        </p:txBody>
      </p:sp>
      <p:sp>
        <p:nvSpPr>
          <p:cNvPr id="18" name="Sous-titre 2"/>
          <p:cNvSpPr txBox="1">
            <a:spLocks noGrp="1"/>
          </p:cNvSpPr>
          <p:nvPr>
            <p:ph type="body" sz="quarter" idx="14"/>
          </p:nvPr>
        </p:nvSpPr>
        <p:spPr>
          <a:xfrm>
            <a:off x="0" y="1903111"/>
            <a:ext cx="3359882" cy="3441390"/>
          </a:xfrm>
        </p:spPr>
        <p:txBody>
          <a:bodyPr vert="horz" anchor="ctr">
            <a:normAutofit/>
          </a:bodyPr>
          <a:lstStyle/>
          <a:p>
            <a:pPr lvl="0"/>
            <a:r>
              <a:rPr lang="fr-FR" sz="1693" b="1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En milieu scolaire</a:t>
            </a: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, le harcèlement est le fait, pour un élève ou un groupe d'élèves, </a:t>
            </a:r>
            <a:r>
              <a:rPr lang="fr-FR" sz="1693" b="1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de faire subir de manière répétée </a:t>
            </a: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à un camarade des propos ou des comportements négatifs voire violents. </a:t>
            </a:r>
          </a:p>
          <a:p>
            <a:pPr lvl="0"/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Le harcèlement porte atteinte </a:t>
            </a:r>
            <a:r>
              <a:rPr lang="fr-FR" sz="1693" b="1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à la dignité </a:t>
            </a: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de l’élève, </a:t>
            </a:r>
            <a:r>
              <a:rPr lang="fr-FR" sz="1693" b="1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altère </a:t>
            </a: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sa santé mentale ou physique et </a:t>
            </a:r>
            <a:r>
              <a:rPr lang="fr-FR" sz="1693" b="1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dégrade</a:t>
            </a:r>
            <a:r>
              <a:rPr lang="fr-FR" sz="1693" dirty="0">
                <a:solidFill>
                  <a:srgbClr val="000000"/>
                </a:solidFill>
                <a:latin typeface="Marianne" panose="02000000000000000000" pitchFamily="2" charset="0"/>
                <a:cs typeface="Arial" pitchFamily="2"/>
              </a:rPr>
              <a:t> ses conditions d’apprentissage.  </a:t>
            </a:r>
          </a:p>
        </p:txBody>
      </p:sp>
    </p:spTree>
    <p:extLst>
      <p:ext uri="{BB962C8B-B14F-4D97-AF65-F5344CB8AC3E}">
        <p14:creationId xmlns:p14="http://schemas.microsoft.com/office/powerpoint/2010/main" val="9298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131292"/>
              </p:ext>
            </p:extLst>
          </p:nvPr>
        </p:nvGraphicFramePr>
        <p:xfrm>
          <a:off x="1859772" y="375707"/>
          <a:ext cx="10530840" cy="5704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>
            <a:off x="0" y="1045500"/>
            <a:ext cx="4540311" cy="106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4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Rectangle : coins arrondis 3"/>
          <p:cNvSpPr/>
          <p:nvPr/>
        </p:nvSpPr>
        <p:spPr>
          <a:xfrm>
            <a:off x="3670200" y="291960"/>
            <a:ext cx="6527520" cy="9648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solidFill>
              <a:srgbClr val="B16D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</a:pPr>
            <a:endParaRPr lang="fr-FR" sz="1800" b="0" strike="noStrike" spc="-1">
              <a:solidFill>
                <a:schemeClr val="lt1"/>
              </a:solidFill>
              <a:latin typeface="Trebuchet MS"/>
            </a:endParaRPr>
          </a:p>
        </p:txBody>
      </p:sp>
      <p:pic>
        <p:nvPicPr>
          <p:cNvPr id="209" name="Picture 2" descr="College Jean Zay DUNKERQUE » » logo pHARe"/>
          <p:cNvPicPr/>
          <p:nvPr/>
        </p:nvPicPr>
        <p:blipFill>
          <a:blip r:embed="rId2"/>
          <a:stretch/>
        </p:blipFill>
        <p:spPr>
          <a:xfrm>
            <a:off x="135000" y="191160"/>
            <a:ext cx="2927520" cy="2386800"/>
          </a:xfrm>
          <a:prstGeom prst="rect">
            <a:avLst/>
          </a:prstGeom>
          <a:ln w="0">
            <a:noFill/>
          </a:ln>
        </p:spPr>
      </p:pic>
      <p:sp>
        <p:nvSpPr>
          <p:cNvPr id="210" name="ZoneTexte 2"/>
          <p:cNvSpPr/>
          <p:nvPr/>
        </p:nvSpPr>
        <p:spPr>
          <a:xfrm>
            <a:off x="3670200" y="408960"/>
            <a:ext cx="6286320" cy="57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457200">
              <a:lnSpc>
                <a:spcPct val="100000"/>
              </a:lnSpc>
            </a:pPr>
            <a:r>
              <a:rPr lang="fr-FR" sz="3200" b="1" strike="noStrike" spc="-1">
                <a:solidFill>
                  <a:schemeClr val="dk1"/>
                </a:solidFill>
                <a:latin typeface="Trebuchet MS"/>
              </a:rPr>
              <a:t>Prévenir</a:t>
            </a:r>
            <a:endParaRPr lang="fr-FR" sz="32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1" name="ZoneTexte 4"/>
          <p:cNvSpPr/>
          <p:nvPr/>
        </p:nvSpPr>
        <p:spPr>
          <a:xfrm>
            <a:off x="3670200" y="1663560"/>
            <a:ext cx="618444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2400" b="1" strike="noStrike" spc="-1">
                <a:solidFill>
                  <a:schemeClr val="dk1"/>
                </a:solidFill>
                <a:latin typeface="Trebuchet MS"/>
              </a:rPr>
              <a:t>Améliorer le climat scolaire de l’école.</a:t>
            </a:r>
            <a:endParaRPr lang="fr-FR" sz="2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2" name="ZoneTexte 5"/>
          <p:cNvSpPr/>
          <p:nvPr/>
        </p:nvSpPr>
        <p:spPr>
          <a:xfrm>
            <a:off x="4419720" y="2777400"/>
            <a:ext cx="577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1800" b="0" i="1" strike="noStrike" spc="-1">
                <a:solidFill>
                  <a:schemeClr val="dk1"/>
                </a:solidFill>
                <a:latin typeface="Trebuchet MS"/>
              </a:rPr>
              <a:t>Ici, noter les différentes actions de l’école</a:t>
            </a:r>
            <a:endParaRPr lang="fr-FR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3" name="ZoneTexte 6"/>
          <p:cNvSpPr/>
          <p:nvPr/>
        </p:nvSpPr>
        <p:spPr>
          <a:xfrm>
            <a:off x="1136520" y="3864240"/>
            <a:ext cx="95508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2400" b="1" strike="noStrike" spc="-1">
                <a:solidFill>
                  <a:schemeClr val="dk1"/>
                </a:solidFill>
                <a:latin typeface="Trebuchet MS"/>
              </a:rPr>
              <a:t>Proposer 10H annuelles de sensibilisation aux élèves.</a:t>
            </a:r>
            <a:endParaRPr lang="fr-FR" sz="2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4" name="ZoneTexte 7"/>
          <p:cNvSpPr/>
          <p:nvPr/>
        </p:nvSpPr>
        <p:spPr>
          <a:xfrm>
            <a:off x="1136520" y="5063400"/>
            <a:ext cx="919440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2400" b="1" strike="noStrike" spc="-1">
                <a:solidFill>
                  <a:schemeClr val="dk1"/>
                </a:solidFill>
                <a:latin typeface="Trebuchet MS"/>
              </a:rPr>
              <a:t>Participer aux grands temps du programme : journée de lutte contre le harcèlement, concours Non au harcèlement, Safer Internet day (en février).</a:t>
            </a:r>
            <a:endParaRPr lang="fr-FR" sz="2400" b="0" strike="noStrike" spc="-1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977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ectangle : coins arrondis 3"/>
          <p:cNvSpPr/>
          <p:nvPr/>
        </p:nvSpPr>
        <p:spPr>
          <a:xfrm>
            <a:off x="3670200" y="291960"/>
            <a:ext cx="6527520" cy="9648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solidFill>
              <a:srgbClr val="B16D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</a:pPr>
            <a:endParaRPr lang="fr-FR" sz="1800" b="0" strike="noStrike" spc="-1">
              <a:solidFill>
                <a:schemeClr val="lt1"/>
              </a:solidFill>
              <a:latin typeface="Trebuchet MS"/>
            </a:endParaRPr>
          </a:p>
        </p:txBody>
      </p:sp>
      <p:pic>
        <p:nvPicPr>
          <p:cNvPr id="216" name="Picture 2" descr="College Jean Zay DUNKERQUE » » logo pHARe"/>
          <p:cNvPicPr/>
          <p:nvPr/>
        </p:nvPicPr>
        <p:blipFill>
          <a:blip r:embed="rId3"/>
          <a:stretch/>
        </p:blipFill>
        <p:spPr>
          <a:xfrm>
            <a:off x="135000" y="191160"/>
            <a:ext cx="2927520" cy="2386800"/>
          </a:xfrm>
          <a:prstGeom prst="rect">
            <a:avLst/>
          </a:prstGeom>
          <a:ln w="0">
            <a:noFill/>
          </a:ln>
        </p:spPr>
      </p:pic>
      <p:sp>
        <p:nvSpPr>
          <p:cNvPr id="217" name="ZoneTexte 2"/>
          <p:cNvSpPr/>
          <p:nvPr/>
        </p:nvSpPr>
        <p:spPr>
          <a:xfrm>
            <a:off x="3670200" y="408960"/>
            <a:ext cx="6286320" cy="57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457200">
              <a:lnSpc>
                <a:spcPct val="100000"/>
              </a:lnSpc>
            </a:pPr>
            <a:r>
              <a:rPr lang="fr-FR" sz="3200" b="1" strike="noStrike" spc="-1">
                <a:solidFill>
                  <a:schemeClr val="dk1"/>
                </a:solidFill>
                <a:latin typeface="Trebuchet MS"/>
              </a:rPr>
              <a:t>Détecter</a:t>
            </a:r>
            <a:endParaRPr lang="fr-FR" sz="32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8" name="ZoneTexte 8"/>
          <p:cNvSpPr/>
          <p:nvPr/>
        </p:nvSpPr>
        <p:spPr>
          <a:xfrm flipH="1">
            <a:off x="3669480" y="1828800"/>
            <a:ext cx="662508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2400" b="0" strike="noStrike" spc="-1">
                <a:solidFill>
                  <a:schemeClr val="dk1"/>
                </a:solidFill>
                <a:latin typeface="Trebuchet MS"/>
              </a:rPr>
              <a:t>Grande vigilance de l’équipe éducative </a:t>
            </a:r>
            <a:endParaRPr lang="fr-FR" sz="2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9" name="ZoneTexte 9"/>
          <p:cNvSpPr/>
          <p:nvPr/>
        </p:nvSpPr>
        <p:spPr>
          <a:xfrm>
            <a:off x="6602760" y="2577960"/>
            <a:ext cx="460728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1800" b="0" u="sng" strike="noStrike" spc="-1" dirty="0">
                <a:solidFill>
                  <a:schemeClr val="dk1"/>
                </a:solidFill>
                <a:uFillTx/>
                <a:latin typeface="Trebuchet MS"/>
                <a:hlinkClick r:id="rId4"/>
              </a:rPr>
              <a:t>Grille </a:t>
            </a:r>
            <a:r>
              <a:rPr lang="fr-FR" sz="1800" b="0" u="sng" strike="noStrike" spc="-1">
                <a:solidFill>
                  <a:schemeClr val="dk1"/>
                </a:solidFill>
                <a:uFillTx/>
                <a:latin typeface="Trebuchet MS"/>
                <a:hlinkClick r:id="rId4"/>
              </a:rPr>
              <a:t>des </a:t>
            </a:r>
            <a:r>
              <a:rPr lang="fr-FR" sz="1800" b="0" u="sng" strike="noStrike" spc="-1" smtClean="0">
                <a:solidFill>
                  <a:schemeClr val="dk1"/>
                </a:solidFill>
                <a:uFillTx/>
                <a:latin typeface="Trebuchet MS"/>
                <a:hlinkClick r:id="rId4"/>
              </a:rPr>
              <a:t>signaux </a:t>
            </a:r>
            <a:r>
              <a:rPr lang="fr-FR" sz="1800" b="0" u="sng" strike="noStrike" spc="-1" dirty="0">
                <a:solidFill>
                  <a:schemeClr val="dk1"/>
                </a:solidFill>
                <a:uFillTx/>
                <a:latin typeface="Trebuchet MS"/>
                <a:hlinkClick r:id="rId4"/>
              </a:rPr>
              <a:t>faibles</a:t>
            </a:r>
            <a:endParaRPr lang="fr-FR" sz="1800" b="0" strike="noStrike" spc="-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0" name="ZoneTexte 11"/>
          <p:cNvSpPr/>
          <p:nvPr/>
        </p:nvSpPr>
        <p:spPr>
          <a:xfrm flipH="1">
            <a:off x="604440" y="3389760"/>
            <a:ext cx="1080720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2400" b="0" strike="noStrike" spc="-1">
                <a:solidFill>
                  <a:schemeClr val="dk1"/>
                </a:solidFill>
                <a:latin typeface="Trebuchet MS"/>
              </a:rPr>
              <a:t>Parents, alertez-nous si vous constater un changement d’attitude ou un mal-être chez votre enfant.</a:t>
            </a:r>
            <a:endParaRPr lang="fr-FR" sz="24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1" name="ZoneTexte 12"/>
          <p:cNvSpPr/>
          <p:nvPr/>
        </p:nvSpPr>
        <p:spPr>
          <a:xfrm>
            <a:off x="1395360" y="4422960"/>
            <a:ext cx="1041444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1800" b="0" strike="noStrike" spc="-1">
                <a:solidFill>
                  <a:schemeClr val="dk1"/>
                </a:solidFill>
                <a:latin typeface="Trebuchet MS"/>
              </a:rPr>
              <a:t>Anxiété, fatigue, manque d’entrain ou tristesse, peur d’aller à l’école, perte d’appétit, troubles du sommeil, repli sur soi, isolement…</a:t>
            </a:r>
            <a:endParaRPr lang="fr-FR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2" name="ZoneTexte 13"/>
          <p:cNvSpPr/>
          <p:nvPr/>
        </p:nvSpPr>
        <p:spPr>
          <a:xfrm flipH="1">
            <a:off x="604440" y="5522400"/>
            <a:ext cx="1080720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2400" b="0" strike="noStrike" spc="-1">
                <a:solidFill>
                  <a:schemeClr val="dk1"/>
                </a:solidFill>
                <a:latin typeface="Trebuchet MS"/>
              </a:rPr>
              <a:t>Soyez extrêmement vigilants sur l’usage que fait votre enfant des réseaux sociaux.</a:t>
            </a:r>
            <a:endParaRPr lang="fr-FR" sz="2400" b="0" strike="noStrike" spc="-1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544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 : coins arrondis 13"/>
          <p:cNvSpPr/>
          <p:nvPr/>
        </p:nvSpPr>
        <p:spPr>
          <a:xfrm>
            <a:off x="574920" y="4304520"/>
            <a:ext cx="2196720" cy="90144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solidFill>
              <a:srgbClr val="B16D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</a:pPr>
            <a:endParaRPr lang="fr-FR" sz="1800" b="0" strike="noStrike" spc="-1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224" name="Rectangle : coins arrondis 3"/>
          <p:cNvSpPr/>
          <p:nvPr/>
        </p:nvSpPr>
        <p:spPr>
          <a:xfrm>
            <a:off x="3670200" y="291960"/>
            <a:ext cx="6527520" cy="9648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solidFill>
              <a:srgbClr val="B16D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</a:pPr>
            <a:endParaRPr lang="fr-FR" sz="1800" b="0" strike="noStrike" spc="-1">
              <a:solidFill>
                <a:schemeClr val="lt1"/>
              </a:solidFill>
              <a:latin typeface="Trebuchet MS"/>
            </a:endParaRPr>
          </a:p>
        </p:txBody>
      </p:sp>
      <p:pic>
        <p:nvPicPr>
          <p:cNvPr id="225" name="Picture 2" descr="College Jean Zay DUNKERQUE » » logo pHARe"/>
          <p:cNvPicPr/>
          <p:nvPr/>
        </p:nvPicPr>
        <p:blipFill>
          <a:blip r:embed="rId3"/>
          <a:stretch/>
        </p:blipFill>
        <p:spPr>
          <a:xfrm>
            <a:off x="135000" y="191160"/>
            <a:ext cx="2927520" cy="2386800"/>
          </a:xfrm>
          <a:prstGeom prst="rect">
            <a:avLst/>
          </a:prstGeom>
          <a:ln w="0">
            <a:noFill/>
          </a:ln>
        </p:spPr>
      </p:pic>
      <p:sp>
        <p:nvSpPr>
          <p:cNvPr id="226" name="ZoneTexte 2"/>
          <p:cNvSpPr/>
          <p:nvPr/>
        </p:nvSpPr>
        <p:spPr>
          <a:xfrm>
            <a:off x="3670200" y="444600"/>
            <a:ext cx="6286320" cy="57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457200">
              <a:lnSpc>
                <a:spcPct val="100000"/>
              </a:lnSpc>
            </a:pPr>
            <a:r>
              <a:rPr lang="fr-FR" sz="3200" b="1" strike="noStrike" spc="-1">
                <a:solidFill>
                  <a:schemeClr val="dk1"/>
                </a:solidFill>
                <a:latin typeface="Trebuchet MS"/>
              </a:rPr>
              <a:t>Traiter</a:t>
            </a:r>
            <a:endParaRPr lang="fr-FR" sz="32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7" name="ZoneTexte 11"/>
          <p:cNvSpPr/>
          <p:nvPr/>
        </p:nvSpPr>
        <p:spPr>
          <a:xfrm>
            <a:off x="355680" y="4432320"/>
            <a:ext cx="255456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457200">
              <a:lnSpc>
                <a:spcPct val="100000"/>
              </a:lnSpc>
            </a:pPr>
            <a:r>
              <a:rPr lang="fr-FR" sz="1800" b="0" strike="noStrike" spc="-1">
                <a:solidFill>
                  <a:schemeClr val="dk1"/>
                </a:solidFill>
                <a:latin typeface="Trebuchet MS"/>
              </a:rPr>
              <a:t>Numéro gratuit</a:t>
            </a:r>
            <a:endParaRPr lang="fr-FR" sz="1800" b="0" strike="noStrike" spc="-1">
              <a:solidFill>
                <a:srgbClr val="FFFFFF"/>
              </a:solidFill>
              <a:latin typeface="Calibri"/>
            </a:endParaRPr>
          </a:p>
          <a:p>
            <a:pPr algn="ctr" defTabSz="457200">
              <a:lnSpc>
                <a:spcPct val="100000"/>
              </a:lnSpc>
            </a:pPr>
            <a:r>
              <a:rPr lang="fr-FR" sz="1800" b="0" strike="noStrike" spc="-1">
                <a:solidFill>
                  <a:schemeClr val="dk1"/>
                </a:solidFill>
                <a:latin typeface="Trebuchet MS"/>
              </a:rPr>
              <a:t>3018</a:t>
            </a:r>
            <a:endParaRPr lang="fr-FR" sz="1800" b="0" strike="noStrike" spc="-1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228" name="Image 6"/>
          <p:cNvPicPr/>
          <p:nvPr/>
        </p:nvPicPr>
        <p:blipFill>
          <a:blip r:embed="rId4"/>
          <a:stretch/>
        </p:blipFill>
        <p:spPr>
          <a:xfrm>
            <a:off x="4830840" y="1384560"/>
            <a:ext cx="4154040" cy="53092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62126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/>
          </p:nvPr>
        </p:nvGraphicFramePr>
        <p:xfrm>
          <a:off x="716280" y="0"/>
          <a:ext cx="10668000" cy="5425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èche droite 4"/>
          <p:cNvSpPr/>
          <p:nvPr/>
        </p:nvSpPr>
        <p:spPr>
          <a:xfrm>
            <a:off x="3511434" y="5131090"/>
            <a:ext cx="1036320" cy="487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641273" y="5190264"/>
            <a:ext cx="801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Durcissement des sanctions depuis la loi du 3 mars 2022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3511434" y="5980958"/>
            <a:ext cx="1036320" cy="487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547754" y="5787628"/>
            <a:ext cx="7004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Obligation de la </a:t>
            </a:r>
            <a:r>
              <a:rPr lang="fr-FR" dirty="0"/>
              <a:t>mise en place de protocoles d'évaluation, de prise en charge et de </a:t>
            </a:r>
            <a:r>
              <a:rPr lang="fr-FR" dirty="0" smtClean="0"/>
              <a:t>prévention dans chaque école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852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75</TotalTime>
  <Words>774</Words>
  <Application>Microsoft Office PowerPoint</Application>
  <PresentationFormat>Grand écran</PresentationFormat>
  <Paragraphs>80</Paragraphs>
  <Slides>14</Slides>
  <Notes>8</Notes>
  <HiddenSlides>0</HiddenSlides>
  <MMClips>2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Corbel</vt:lpstr>
      <vt:lpstr>Marianne</vt:lpstr>
      <vt:lpstr>Marianne ExtraBold</vt:lpstr>
      <vt:lpstr>Trebuchet MS</vt:lpstr>
      <vt:lpstr>Wingdings 2</vt:lpstr>
      <vt:lpstr>Cadre</vt:lpstr>
      <vt:lpstr>Présentation du programme pHARe aux parents</vt:lpstr>
      <vt:lpstr>Présentation PowerPoint</vt:lpstr>
      <vt:lpstr>Présentation PowerPoint</vt:lpstr>
      <vt:lpstr>Qu’est-ce que le harcèlement entre élèves ?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ACCOMPAGNER LES PARENTS</vt:lpstr>
      <vt:lpstr>Sensibilisation des parents</vt:lpstr>
      <vt:lpstr>https://www.youtube.com/watch?v=lhsoUbtkJkk </vt:lpstr>
      <vt:lpstr>Sensibilisation des parents </vt:lpstr>
      <vt:lpstr>Sensibilisation des parents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programme pHARe aux parents</dc:title>
  <dc:creator>manu antczak</dc:creator>
  <cp:lastModifiedBy>manu antczak</cp:lastModifiedBy>
  <cp:revision>9</cp:revision>
  <dcterms:created xsi:type="dcterms:W3CDTF">2024-12-10T08:34:30Z</dcterms:created>
  <dcterms:modified xsi:type="dcterms:W3CDTF">2024-12-10T09:58:19Z</dcterms:modified>
</cp:coreProperties>
</file>